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60" r:id="rId4"/>
    <p:sldId id="258" r:id="rId5"/>
    <p:sldId id="259" r:id="rId6"/>
    <p:sldId id="267" r:id="rId7"/>
    <p:sldId id="266" r:id="rId8"/>
    <p:sldId id="268" r:id="rId9"/>
    <p:sldId id="269" r:id="rId10"/>
    <p:sldId id="262" r:id="rId11"/>
    <p:sldId id="264" r:id="rId12"/>
    <p:sldId id="270" r:id="rId13"/>
  </p:sldIdLst>
  <p:sldSz cx="18288000" cy="10287000"/>
  <p:notesSz cx="6858000" cy="9144000"/>
  <p:embeddedFontLst>
    <p:embeddedFont>
      <p:font typeface="TT Hoves" panose="020B0604020202020204" charset="0"/>
      <p:regular r:id="rId15"/>
    </p:embeddedFont>
    <p:embeddedFont>
      <p:font typeface="Calibri" panose="020F0502020204030204" pitchFamily="34" charset="0"/>
      <p:regular r:id="rId16"/>
      <p:bold r:id="rId17"/>
      <p:italic r:id="rId18"/>
      <p:boldItalic r:id="rId19"/>
    </p:embeddedFont>
    <p:embeddedFont>
      <p:font typeface="TT Hoves Bold"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66"/>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5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solidFill>
                  <a:schemeClr val="bg1"/>
                </a:solidFill>
              </a:rPr>
              <a:t>Tỷ </a:t>
            </a:r>
            <a:r>
              <a:rPr lang="en-US" sz="1800" smtClean="0">
                <a:solidFill>
                  <a:schemeClr val="bg1"/>
                </a:solidFill>
              </a:rPr>
              <a:t>lệ cổ</a:t>
            </a:r>
            <a:r>
              <a:rPr lang="en-US" sz="1800" baseline="0" smtClean="0">
                <a:solidFill>
                  <a:schemeClr val="bg1"/>
                </a:solidFill>
              </a:rPr>
              <a:t> đông trong nước/nước ngoài</a:t>
            </a:r>
            <a:endParaRPr lang="en-US" sz="1800">
              <a:solidFill>
                <a:schemeClr val="bg1"/>
              </a:solidFill>
            </a:endParaRPr>
          </a:p>
        </c:rich>
      </c:tx>
      <c:layout>
        <c:manualLayout>
          <c:xMode val="edge"/>
          <c:yMode val="edge"/>
          <c:x val="0.10235496425015837"/>
          <c:y val="3.1361777452237043E-3"/>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Tỷ lệ</c:v>
                </c:pt>
              </c:strCache>
            </c:strRef>
          </c:tx>
          <c:dPt>
            <c:idx val="0"/>
            <c:bubble3D val="0"/>
            <c:spPr>
              <a:solidFill>
                <a:schemeClr val="accent5">
                  <a:tint val="77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2-B928-47B5-AE12-6DD3D08762B7}"/>
              </c:ext>
            </c:extLst>
          </c:dPt>
          <c:dPt>
            <c:idx val="1"/>
            <c:bubble3D val="0"/>
            <c:spPr>
              <a:solidFill>
                <a:schemeClr val="accent5">
                  <a:shade val="76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B928-47B5-AE12-6DD3D08762B7}"/>
              </c:ext>
            </c:extLst>
          </c:dPt>
          <c:dLbls>
            <c:dLbl>
              <c:idx val="0"/>
              <c:layout>
                <c:manualLayout>
                  <c:x val="2.0492804778713004E-3"/>
                  <c:y val="-0.33953885124824512"/>
                </c:manualLayout>
              </c:layout>
              <c:tx>
                <c:rich>
                  <a:bodyPr/>
                  <a:lstStyle/>
                  <a:p>
                    <a:fld id="{CE6F08E8-C01B-4781-932B-8ED533567B18}"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B928-47B5-AE12-6DD3D08762B7}"/>
                </c:ext>
              </c:extLst>
            </c:dLbl>
            <c:dLbl>
              <c:idx val="1"/>
              <c:layout>
                <c:manualLayout>
                  <c:x val="5.1309620780161047E-2"/>
                  <c:y val="9.6661783556125258E-2"/>
                </c:manualLayout>
              </c:layout>
              <c:tx>
                <c:rich>
                  <a:bodyPr/>
                  <a:lstStyle/>
                  <a:p>
                    <a:fld id="{D29AFB96-F468-45B3-B714-9989FBC24722}"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B928-47B5-AE12-6DD3D08762B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Cổ đông trong nước</c:v>
                </c:pt>
                <c:pt idx="1">
                  <c:v>Cổ đông nước ngoài</c:v>
                </c:pt>
              </c:strCache>
            </c:strRef>
          </c:cat>
          <c:val>
            <c:numRef>
              <c:f>Sheet1!$B$2:$B$3</c:f>
              <c:numCache>
                <c:formatCode>_-* #,##0_-;\-* #,##0_-;_-* "-"??_-;_-@_-</c:formatCode>
                <c:ptCount val="2"/>
                <c:pt idx="0">
                  <c:v>547492591</c:v>
                </c:pt>
                <c:pt idx="1">
                  <c:v>19923484</c:v>
                </c:pt>
              </c:numCache>
            </c:numRef>
          </c:val>
          <c:extLst>
            <c:ext xmlns:c16="http://schemas.microsoft.com/office/drawing/2014/chart" uri="{C3380CC4-5D6E-409C-BE32-E72D297353CC}">
              <c16:uniqueId val="{00000000-B928-47B5-AE12-6DD3D08762B7}"/>
            </c:ext>
          </c:extLst>
        </c:ser>
        <c:dLbls>
          <c:dLblPos val="ctr"/>
          <c:showLegendKey val="0"/>
          <c:showVal val="0"/>
          <c:showCatName val="0"/>
          <c:showSerName val="0"/>
          <c:showPercent val="1"/>
          <c:showBubbleSize val="0"/>
          <c:showLeaderLines val="1"/>
        </c:dLbls>
      </c:pie3DChart>
      <c:spPr>
        <a:noFill/>
        <a:ln>
          <a:noFill/>
        </a:ln>
        <a:effectLst/>
      </c:spPr>
    </c:plotArea>
    <c:legend>
      <c:legendPos val="b"/>
      <c:layout>
        <c:manualLayout>
          <c:xMode val="edge"/>
          <c:yMode val="edge"/>
          <c:x val="0.11809892297945515"/>
          <c:y val="0.81746352926814381"/>
          <c:w val="0.82529279673374156"/>
          <c:h val="0.1825364537766112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US" smtClean="0">
                <a:solidFill>
                  <a:schemeClr val="bg1"/>
                </a:solidFill>
              </a:rPr>
              <a:t>Tỷ lệ cổ đông cá nhân/tổ chức</a:t>
            </a:r>
            <a:endParaRPr lang="en-US">
              <a:solidFill>
                <a:schemeClr val="bg1"/>
              </a:solidFill>
            </a:endParaRPr>
          </a:p>
        </c:rich>
      </c:tx>
      <c:layout>
        <c:manualLayout>
          <c:xMode val="edge"/>
          <c:yMode val="edge"/>
          <c:x val="0.20483558497138515"/>
          <c:y val="5.797101449275362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Tỷ lệ cổ đông cá nhân/tổ chức</c:v>
                </c:pt>
              </c:strCache>
            </c:strRef>
          </c:tx>
          <c:dPt>
            <c:idx val="0"/>
            <c:bubble3D val="0"/>
            <c:spPr>
              <a:solidFill>
                <a:schemeClr val="accent3">
                  <a:shade val="76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2-B4A9-4B51-B2DF-55F815B0D5EE}"/>
              </c:ext>
            </c:extLst>
          </c:dPt>
          <c:dPt>
            <c:idx val="1"/>
            <c:bubble3D val="0"/>
            <c:spPr>
              <a:solidFill>
                <a:schemeClr val="accent3">
                  <a:tint val="77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B4A9-4B51-B2DF-55F815B0D5EE}"/>
              </c:ext>
            </c:extLst>
          </c:dPt>
          <c:dLbls>
            <c:dLbl>
              <c:idx val="0"/>
              <c:layout>
                <c:manualLayout>
                  <c:x val="-0.11403028828101118"/>
                  <c:y val="-0.2497771762904637"/>
                </c:manualLayout>
              </c:layout>
              <c:tx>
                <c:rich>
                  <a:bodyPr/>
                  <a:lstStyle/>
                  <a:p>
                    <a:r>
                      <a:rPr lang="en-US" smtClean="0"/>
                      <a:t>88%</a:t>
                    </a:r>
                    <a:endParaRPr lang="en-US"/>
                  </a:p>
                </c:rich>
              </c:tx>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4A9-4B51-B2DF-55F815B0D5EE}"/>
                </c:ext>
              </c:extLst>
            </c:dLbl>
            <c:dLbl>
              <c:idx val="1"/>
              <c:layout/>
              <c:tx>
                <c:rich>
                  <a:bodyPr/>
                  <a:lstStyle/>
                  <a:p>
                    <a:r>
                      <a:rPr lang="en-US" smtClean="0"/>
                      <a:t>12%</a:t>
                    </a:r>
                    <a:endParaRPr lang="en-US"/>
                  </a:p>
                </c:rich>
              </c:tx>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4A9-4B51-B2DF-55F815B0D5E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Cổ đông cá nhân</c:v>
                </c:pt>
                <c:pt idx="1">
                  <c:v>Cổ đông tổ chức</c:v>
                </c:pt>
              </c:strCache>
            </c:strRef>
          </c:cat>
          <c:val>
            <c:numRef>
              <c:f>Sheet1!$B$2:$B$3</c:f>
              <c:numCache>
                <c:formatCode>#,##0</c:formatCode>
                <c:ptCount val="2"/>
                <c:pt idx="0">
                  <c:v>88</c:v>
                </c:pt>
                <c:pt idx="1">
                  <c:v>12</c:v>
                </c:pt>
              </c:numCache>
            </c:numRef>
          </c:val>
          <c:extLst>
            <c:ext xmlns:c16="http://schemas.microsoft.com/office/drawing/2014/chart" uri="{C3380CC4-5D6E-409C-BE32-E72D297353CC}">
              <c16:uniqueId val="{00000000-B4A9-4B51-B2DF-55F815B0D5EE}"/>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4412247867742298"/>
          <c:y val="0.81516130796150477"/>
          <c:w val="0.72946418263486723"/>
          <c:h val="8.796751968503936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US" smtClean="0">
                <a:solidFill>
                  <a:schemeClr val="bg1"/>
                </a:solidFill>
              </a:rPr>
              <a:t>Tỷ</a:t>
            </a:r>
            <a:r>
              <a:rPr lang="en-US" baseline="0" smtClean="0">
                <a:solidFill>
                  <a:schemeClr val="bg1"/>
                </a:solidFill>
              </a:rPr>
              <a:t> lệ cổ đông lớn và các cổ đông khác</a:t>
            </a:r>
            <a:endParaRPr lang="en-US">
              <a:solidFill>
                <a:schemeClr val="bg1"/>
              </a:solidFill>
            </a:endParaRPr>
          </a:p>
        </c:rich>
      </c:tx>
      <c:layout>
        <c:manualLayout>
          <c:xMode val="edge"/>
          <c:yMode val="edge"/>
          <c:x val="0.167043763159577"/>
          <c:y val="5.232558139534884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6-F0AC-4922-9C2E-B07703DE3F59}"/>
              </c:ext>
            </c:extLst>
          </c:dPt>
          <c:dPt>
            <c:idx val="1"/>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4-F0AC-4922-9C2E-B07703DE3F59}"/>
              </c:ext>
            </c:extLst>
          </c:dPt>
          <c:dPt>
            <c:idx val="2"/>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5-F0AC-4922-9C2E-B07703DE3F59}"/>
              </c:ext>
            </c:extLst>
          </c:dPt>
          <c:dLbls>
            <c:dLbl>
              <c:idx val="0"/>
              <c:layout>
                <c:manualLayout>
                  <c:x val="-0.25550145612098496"/>
                  <c:y val="-0.14595037538912287"/>
                </c:manualLayout>
              </c:layout>
              <c:tx>
                <c:rich>
                  <a:bodyPr/>
                  <a:lstStyle/>
                  <a:p>
                    <a:r>
                      <a:rPr lang="en-US" smtClean="0"/>
                      <a:t>73%</a:t>
                    </a:r>
                    <a:endParaRPr lang="en-US"/>
                  </a:p>
                </c:rich>
              </c:tx>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F0AC-4922-9C2E-B07703DE3F59}"/>
                </c:ext>
              </c:extLst>
            </c:dLbl>
            <c:dLbl>
              <c:idx val="1"/>
              <c:layout/>
              <c:tx>
                <c:rich>
                  <a:bodyPr/>
                  <a:lstStyle/>
                  <a:p>
                    <a:r>
                      <a:rPr lang="en-US" smtClean="0"/>
                      <a:t>19%</a:t>
                    </a:r>
                    <a:endParaRPr lang="en-US"/>
                  </a:p>
                </c:rich>
              </c:tx>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F0AC-4922-9C2E-B07703DE3F59}"/>
                </c:ext>
              </c:extLst>
            </c:dLbl>
            <c:dLbl>
              <c:idx val="2"/>
              <c:layout/>
              <c:tx>
                <c:rich>
                  <a:bodyPr/>
                  <a:lstStyle/>
                  <a:p>
                    <a:fld id="{18298D11-8324-4F43-BD76-CFE735CABA18}" type="VALUE">
                      <a:rPr lang="en-US" smtClean="0"/>
                      <a:pPr/>
                      <a:t>[VALUE]</a:t>
                    </a:fld>
                    <a:r>
                      <a:rPr lang="en-US" smtClean="0"/>
                      <a:t>%</a:t>
                    </a:r>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F0AC-4922-9C2E-B07703DE3F5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Cổ đông khác</c:v>
                </c:pt>
                <c:pt idx="1">
                  <c:v>Ông Đoàn Văn Bình</c:v>
                </c:pt>
                <c:pt idx="2">
                  <c:v>Công ty Trường Thuận</c:v>
                </c:pt>
              </c:strCache>
            </c:strRef>
          </c:cat>
          <c:val>
            <c:numRef>
              <c:f>Sheet1!$B$2:$B$4</c:f>
              <c:numCache>
                <c:formatCode>General</c:formatCode>
                <c:ptCount val="3"/>
                <c:pt idx="0">
                  <c:v>73</c:v>
                </c:pt>
                <c:pt idx="1">
                  <c:v>19</c:v>
                </c:pt>
                <c:pt idx="2">
                  <c:v>8</c:v>
                </c:pt>
              </c:numCache>
            </c:numRef>
          </c:val>
          <c:extLst>
            <c:ext xmlns:c16="http://schemas.microsoft.com/office/drawing/2014/chart" uri="{C3380CC4-5D6E-409C-BE32-E72D297353CC}">
              <c16:uniqueId val="{00000000-F0AC-4922-9C2E-B07703DE3F59}"/>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
          <c:y val="0.83962415308551552"/>
          <c:w val="1"/>
          <c:h val="0.1429339864493682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Ngày 05/01/2026</c:v>
                </c:pt>
                <c:pt idx="1">
                  <c:v>Ngày 09/01/2026</c:v>
                </c:pt>
                <c:pt idx="2">
                  <c:v>Ngày 12/02/2026</c:v>
                </c:pt>
                <c:pt idx="3">
                  <c:v>Ngày 10/03/2026</c:v>
                </c:pt>
                <c:pt idx="4">
                  <c:v>Ngày 31/03/2026</c:v>
                </c:pt>
              </c:strCache>
            </c:strRef>
          </c:cat>
          <c:val>
            <c:numRef>
              <c:f>Sheet1!$B$2:$B$6</c:f>
            </c:numRef>
          </c:val>
          <c:extLst>
            <c:ext xmlns:c16="http://schemas.microsoft.com/office/drawing/2014/chart" uri="{C3380CC4-5D6E-409C-BE32-E72D297353CC}">
              <c16:uniqueId val="{00000000-535F-45B0-A06E-245C326BEB5F}"/>
            </c:ext>
          </c:extLst>
        </c:ser>
        <c:ser>
          <c:idx val="1"/>
          <c:order val="1"/>
          <c:tx>
            <c:strRef>
              <c:f>Sheet1!$C$1</c:f>
              <c:strCache>
                <c:ptCount val="1"/>
                <c:pt idx="0">
                  <c:v>KLGD (CP)</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1"/>
              <c:layout>
                <c:manualLayout>
                  <c:x val="-9.3573007944864131E-3"/>
                  <c:y val="5.89970501474926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35F-45B0-A06E-245C326BEB5F}"/>
                </c:ext>
              </c:extLst>
            </c:dLbl>
            <c:dLbl>
              <c:idx val="4"/>
              <c:layout>
                <c:manualLayout>
                  <c:x val="-4.6786503972432066E-3"/>
                  <c:y val="8.84955752212378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35F-45B0-A06E-245C326BEB5F}"/>
                </c:ext>
              </c:extLst>
            </c:dLbl>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Ngày 05/01/2026</c:v>
                </c:pt>
                <c:pt idx="1">
                  <c:v>Ngày 09/01/2026</c:v>
                </c:pt>
                <c:pt idx="2">
                  <c:v>Ngày 12/02/2026</c:v>
                </c:pt>
                <c:pt idx="3">
                  <c:v>Ngày 10/03/2026</c:v>
                </c:pt>
                <c:pt idx="4">
                  <c:v>Ngày 31/03/2026</c:v>
                </c:pt>
              </c:strCache>
            </c:strRef>
          </c:cat>
          <c:val>
            <c:numRef>
              <c:f>Sheet1!$C$2:$C$6</c:f>
              <c:numCache>
                <c:formatCode>_-* #,##0_-;\-* #,##0_-;_-* "-"??_-;_-@_-</c:formatCode>
                <c:ptCount val="5"/>
                <c:pt idx="0">
                  <c:v>11110500</c:v>
                </c:pt>
                <c:pt idx="1">
                  <c:v>37674700</c:v>
                </c:pt>
                <c:pt idx="2">
                  <c:v>4017400</c:v>
                </c:pt>
                <c:pt idx="3">
                  <c:v>16334300</c:v>
                </c:pt>
                <c:pt idx="4">
                  <c:v>12151900</c:v>
                </c:pt>
              </c:numCache>
            </c:numRef>
          </c:val>
          <c:extLst>
            <c:ext xmlns:c16="http://schemas.microsoft.com/office/drawing/2014/chart" uri="{C3380CC4-5D6E-409C-BE32-E72D297353CC}">
              <c16:uniqueId val="{00000001-535F-45B0-A06E-245C326BEB5F}"/>
            </c:ext>
          </c:extLst>
        </c:ser>
        <c:dLbls>
          <c:showLegendKey val="0"/>
          <c:showVal val="1"/>
          <c:showCatName val="0"/>
          <c:showSerName val="0"/>
          <c:showPercent val="0"/>
          <c:showBubbleSize val="0"/>
        </c:dLbls>
        <c:gapWidth val="269"/>
        <c:overlap val="-27"/>
        <c:axId val="1136175520"/>
        <c:axId val="1136179680"/>
      </c:barChart>
      <c:lineChart>
        <c:grouping val="standard"/>
        <c:varyColors val="0"/>
        <c:ser>
          <c:idx val="2"/>
          <c:order val="2"/>
          <c:tx>
            <c:strRef>
              <c:f>Sheet1!$D$1</c:f>
              <c:strCache>
                <c:ptCount val="1"/>
                <c:pt idx="0">
                  <c:v>Giá (VNĐ)</c:v>
                </c:pt>
              </c:strCache>
            </c:strRef>
          </c:tx>
          <c:spPr>
            <a:ln w="34925" cap="rnd">
              <a:solidFill>
                <a:schemeClr val="accent5"/>
              </a:solidFill>
              <a:round/>
            </a:ln>
            <a:effectLst>
              <a:outerShdw blurRad="40000" dist="23000" dir="5400000" rotWithShape="0">
                <a:srgbClr val="000000">
                  <a:alpha val="35000"/>
                </a:srgbClr>
              </a:outerShdw>
            </a:effectLst>
          </c:spPr>
          <c:marker>
            <c:symbol val="none"/>
          </c:marker>
          <c:dLbls>
            <c:dLbl>
              <c:idx val="1"/>
              <c:layout>
                <c:manualLayout>
                  <c:x val="1.0916850926900815E-2"/>
                  <c:y val="2.65486725663716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35F-45B0-A06E-245C326BEB5F}"/>
                </c:ext>
              </c:extLst>
            </c:dLbl>
            <c:dLbl>
              <c:idx val="2"/>
              <c:layout>
                <c:manualLayout>
                  <c:x val="-2.0274151721387228E-2"/>
                  <c:y val="-2.3598820058997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35F-45B0-A06E-245C326BEB5F}"/>
                </c:ext>
              </c:extLst>
            </c:dLbl>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Ngày 05/01/2026</c:v>
                </c:pt>
                <c:pt idx="1">
                  <c:v>Ngày 09/01/2026</c:v>
                </c:pt>
                <c:pt idx="2">
                  <c:v>Ngày 12/02/2026</c:v>
                </c:pt>
                <c:pt idx="3">
                  <c:v>Ngày 10/03/2026</c:v>
                </c:pt>
                <c:pt idx="4">
                  <c:v>Ngày 31/03/2026</c:v>
                </c:pt>
              </c:strCache>
            </c:strRef>
          </c:cat>
          <c:val>
            <c:numRef>
              <c:f>Sheet1!$D$2:$D$6</c:f>
              <c:numCache>
                <c:formatCode>_-* #,##0_-;\-* #,##0_-;_-* "-"??_-;_-@_-</c:formatCode>
                <c:ptCount val="5"/>
                <c:pt idx="0">
                  <c:v>20900</c:v>
                </c:pt>
                <c:pt idx="1">
                  <c:v>18400</c:v>
                </c:pt>
                <c:pt idx="2">
                  <c:v>19000</c:v>
                </c:pt>
                <c:pt idx="3">
                  <c:v>14200</c:v>
                </c:pt>
                <c:pt idx="4">
                  <c:v>16700</c:v>
                </c:pt>
              </c:numCache>
            </c:numRef>
          </c:val>
          <c:smooth val="0"/>
          <c:extLst>
            <c:ext xmlns:c16="http://schemas.microsoft.com/office/drawing/2014/chart" uri="{C3380CC4-5D6E-409C-BE32-E72D297353CC}">
              <c16:uniqueId val="{00000002-535F-45B0-A06E-245C326BEB5F}"/>
            </c:ext>
          </c:extLst>
        </c:ser>
        <c:dLbls>
          <c:showLegendKey val="0"/>
          <c:showVal val="1"/>
          <c:showCatName val="0"/>
          <c:showSerName val="0"/>
          <c:showPercent val="0"/>
          <c:showBubbleSize val="0"/>
        </c:dLbls>
        <c:marker val="1"/>
        <c:smooth val="0"/>
        <c:axId val="1139439040"/>
        <c:axId val="1139444448"/>
      </c:lineChart>
      <c:catAx>
        <c:axId val="11361755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136179680"/>
        <c:crosses val="autoZero"/>
        <c:auto val="1"/>
        <c:lblAlgn val="ctr"/>
        <c:lblOffset val="100"/>
        <c:noMultiLvlLbl val="0"/>
      </c:catAx>
      <c:valAx>
        <c:axId val="1136179680"/>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136175520"/>
        <c:crosses val="autoZero"/>
        <c:crossBetween val="between"/>
      </c:valAx>
      <c:valAx>
        <c:axId val="1139444448"/>
        <c:scaling>
          <c:orientation val="minMax"/>
        </c:scaling>
        <c:delete val="0"/>
        <c:axPos val="r"/>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139439040"/>
        <c:crosses val="max"/>
        <c:crossBetween val="between"/>
      </c:valAx>
      <c:catAx>
        <c:axId val="1139439040"/>
        <c:scaling>
          <c:orientation val="minMax"/>
        </c:scaling>
        <c:delete val="1"/>
        <c:axPos val="b"/>
        <c:numFmt formatCode="General" sourceLinked="1"/>
        <c:majorTickMark val="none"/>
        <c:minorTickMark val="none"/>
        <c:tickLblPos val="nextTo"/>
        <c:crossAx val="11394444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Kết quả SXKD  Quý I/2025</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chemeClr>
              </a:solidFill>
              <a:round/>
            </a:ln>
            <a:effectLst>
              <a:outerShdw blurRad="40000" dist="20000" dir="5400000" rotWithShape="0">
                <a:srgbClr val="000000">
                  <a:alpha val="38000"/>
                </a:srgbClr>
              </a:outerShdw>
            </a:effectLst>
            <a:sp3d contourW="9525">
              <a:contourClr>
                <a:schemeClr val="accent6">
                  <a:shade val="95000"/>
                </a:schemeClr>
              </a:contourClr>
            </a:sp3d>
          </c:spPr>
          <c:invertIfNegative val="0"/>
          <c:dLbls>
            <c:dLbl>
              <c:idx val="0"/>
              <c:layout>
                <c:manualLayout>
                  <c:x val="-1.1994529738878143E-2"/>
                  <c:y val="-1.50943396226415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7BCB-46EC-AC11-8BDBBECD06DB}"/>
                </c:ext>
              </c:extLst>
            </c:dLbl>
            <c:dLbl>
              <c:idx val="1"/>
              <c:layout>
                <c:manualLayout>
                  <c:x val="-5.3309021061681127E-3"/>
                  <c:y val="-1.698113207547169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7BCB-46EC-AC11-8BDBBECD06DB}"/>
                </c:ext>
              </c:extLst>
            </c:dLbl>
            <c:dLbl>
              <c:idx val="2"/>
              <c:layout>
                <c:manualLayout>
                  <c:x val="-4.931084448205459E-2"/>
                  <c:y val="1.8867924528301887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BCB-46EC-AC11-8BDBBECD06DB}"/>
                </c:ext>
              </c:extLst>
            </c:dLbl>
            <c:dLbl>
              <c:idx val="3"/>
              <c:layout>
                <c:manualLayout>
                  <c:x val="-1.0661804212336127E-2"/>
                  <c:y val="-1.50943396226415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7BCB-46EC-AC11-8BDBBECD06DB}"/>
                </c:ext>
              </c:extLst>
            </c:dLbl>
            <c:dLbl>
              <c:idx val="4"/>
              <c:layout>
                <c:manualLayout>
                  <c:x val="-1.9990882898130238E-2"/>
                  <c:y val="-9.433962264150943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7BCB-46EC-AC11-8BDBBECD06D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Sheet1!$A$2:$A$6</c:f>
              <c:strCache>
                <c:ptCount val="5"/>
                <c:pt idx="0">
                  <c:v>Tổng doanh thu</c:v>
                </c:pt>
                <c:pt idx="1">
                  <c:v>LNST thu nhập doanh nghiệp</c:v>
                </c:pt>
                <c:pt idx="2">
                  <c:v>Tổng tài sản</c:v>
                </c:pt>
                <c:pt idx="3">
                  <c:v>Tổng nợ phải trả</c:v>
                </c:pt>
                <c:pt idx="4">
                  <c:v>Vốn chủ sở hữu</c:v>
                </c:pt>
              </c:strCache>
            </c:strRef>
          </c:cat>
          <c:val>
            <c:numRef>
              <c:f>Sheet1!$B$2:$B$6</c:f>
              <c:numCache>
                <c:formatCode>_-* #,##0_-;\-* #,##0_-;_-* "-"??_-;_-@_-</c:formatCode>
                <c:ptCount val="5"/>
                <c:pt idx="0">
                  <c:v>41881</c:v>
                </c:pt>
                <c:pt idx="1">
                  <c:v>10860</c:v>
                </c:pt>
                <c:pt idx="2">
                  <c:v>6773177</c:v>
                </c:pt>
                <c:pt idx="3">
                  <c:v>362029</c:v>
                </c:pt>
                <c:pt idx="4">
                  <c:v>6411148</c:v>
                </c:pt>
              </c:numCache>
            </c:numRef>
          </c:val>
          <c:extLst>
            <c:ext xmlns:c16="http://schemas.microsoft.com/office/drawing/2014/chart" uri="{C3380CC4-5D6E-409C-BE32-E72D297353CC}">
              <c16:uniqueId val="{00000000-7BCB-46EC-AC11-8BDBBECD06DB}"/>
            </c:ext>
          </c:extLst>
        </c:ser>
        <c:ser>
          <c:idx val="1"/>
          <c:order val="1"/>
          <c:tx>
            <c:strRef>
              <c:f>Sheet1!$C$1</c:f>
              <c:strCache>
                <c:ptCount val="1"/>
                <c:pt idx="0">
                  <c:v>Kết quả SXKD   Quý I/2026</c:v>
                </c:pt>
              </c:strCache>
            </c:strRef>
          </c:tx>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chemeClr>
              </a:solidFill>
              <a:round/>
            </a:ln>
            <a:effectLst>
              <a:outerShdw blurRad="40000" dist="20000" dir="5400000" rotWithShape="0">
                <a:srgbClr val="000000">
                  <a:alpha val="38000"/>
                </a:srgbClr>
              </a:outerShdw>
            </a:effectLst>
            <a:sp3d contourW="9525">
              <a:contourClr>
                <a:schemeClr val="accent5">
                  <a:shade val="95000"/>
                </a:schemeClr>
              </a:contourClr>
            </a:sp3d>
          </c:spPr>
          <c:invertIfNegative val="0"/>
          <c:dLbls>
            <c:dLbl>
              <c:idx val="0"/>
              <c:layout>
                <c:manualLayout>
                  <c:x val="2.1323608424672253E-2"/>
                  <c:y val="-1.320754716981132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BCB-46EC-AC11-8BDBBECD06DB}"/>
                </c:ext>
              </c:extLst>
            </c:dLbl>
            <c:dLbl>
              <c:idx val="1"/>
              <c:layout>
                <c:manualLayout>
                  <c:x val="1.999088289813019E-2"/>
                  <c:y val="-1.698113207547169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BCB-46EC-AC11-8BDBBECD06DB}"/>
                </c:ext>
              </c:extLst>
            </c:dLbl>
            <c:dLbl>
              <c:idx val="2"/>
              <c:layout>
                <c:manualLayout>
                  <c:x val="2.3989059477756286E-2"/>
                  <c:y val="-2.264150943396226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7BCB-46EC-AC11-8BDBBECD06DB}"/>
                </c:ext>
              </c:extLst>
            </c:dLbl>
            <c:dLbl>
              <c:idx val="3"/>
              <c:layout>
                <c:manualLayout>
                  <c:x val="2.2656333951214174E-2"/>
                  <c:y val="-1.886792452830188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7BCB-46EC-AC11-8BDBBECD06DB}"/>
                </c:ext>
              </c:extLst>
            </c:dLbl>
            <c:dLbl>
              <c:idx val="4"/>
              <c:layout>
                <c:manualLayout>
                  <c:x val="3.731631474317635E-2"/>
                  <c:y val="-2.26415094339622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BCB-46EC-AC11-8BDBBECD06D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Sheet1!$A$2:$A$6</c:f>
              <c:strCache>
                <c:ptCount val="5"/>
                <c:pt idx="0">
                  <c:v>Tổng doanh thu</c:v>
                </c:pt>
                <c:pt idx="1">
                  <c:v>LNST thu nhập doanh nghiệp</c:v>
                </c:pt>
                <c:pt idx="2">
                  <c:v>Tổng tài sản</c:v>
                </c:pt>
                <c:pt idx="3">
                  <c:v>Tổng nợ phải trả</c:v>
                </c:pt>
                <c:pt idx="4">
                  <c:v>Vốn chủ sở hữu</c:v>
                </c:pt>
              </c:strCache>
            </c:strRef>
          </c:cat>
          <c:val>
            <c:numRef>
              <c:f>Sheet1!$C$2:$C$6</c:f>
              <c:numCache>
                <c:formatCode>_-* #,##0_-;\-* #,##0_-;_-* "-"??_-;_-@_-</c:formatCode>
                <c:ptCount val="5"/>
                <c:pt idx="0">
                  <c:v>63371</c:v>
                </c:pt>
                <c:pt idx="1">
                  <c:v>18979</c:v>
                </c:pt>
                <c:pt idx="2">
                  <c:v>7089126</c:v>
                </c:pt>
                <c:pt idx="3">
                  <c:v>658999</c:v>
                </c:pt>
                <c:pt idx="4">
                  <c:v>6430127</c:v>
                </c:pt>
              </c:numCache>
            </c:numRef>
          </c:val>
          <c:extLst>
            <c:ext xmlns:c16="http://schemas.microsoft.com/office/drawing/2014/chart" uri="{C3380CC4-5D6E-409C-BE32-E72D297353CC}">
              <c16:uniqueId val="{00000001-7BCB-46EC-AC11-8BDBBECD06DB}"/>
            </c:ext>
          </c:extLst>
        </c:ser>
        <c:dLbls>
          <c:showLegendKey val="0"/>
          <c:showVal val="1"/>
          <c:showCatName val="0"/>
          <c:showSerName val="0"/>
          <c:showPercent val="0"/>
          <c:showBubbleSize val="0"/>
        </c:dLbls>
        <c:gapWidth val="150"/>
        <c:shape val="box"/>
        <c:axId val="1405310672"/>
        <c:axId val="1405312752"/>
        <c:axId val="0"/>
      </c:bar3DChart>
      <c:catAx>
        <c:axId val="14053106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405312752"/>
        <c:crosses val="autoZero"/>
        <c:auto val="1"/>
        <c:lblAlgn val="ctr"/>
        <c:lblOffset val="100"/>
        <c:noMultiLvlLbl val="0"/>
      </c:catAx>
      <c:valAx>
        <c:axId val="1405312752"/>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4053106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chemeClr val="bg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Quý I/2025</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1"/>
              <c:layout>
                <c:manualLayout>
                  <c:x val="-1.2820512820513291E-3"/>
                  <c:y val="-1.83156892193853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A59-45E2-A8D4-DAE99BD420B6}"/>
                </c:ext>
              </c:extLst>
            </c:dLbl>
            <c:dLbl>
              <c:idx val="4"/>
              <c:layout>
                <c:manualLayout>
                  <c:x val="-1.4102564102564103E-2"/>
                  <c:y val="-1.83156892193856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A59-45E2-A8D4-DAE99BD420B6}"/>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Tổng doanh thu</c:v>
                </c:pt>
                <c:pt idx="1">
                  <c:v>LNST thu nhập doanh nghiệp</c:v>
                </c:pt>
                <c:pt idx="2">
                  <c:v>Tổng tài sản</c:v>
                </c:pt>
                <c:pt idx="3">
                  <c:v>Tổng nợ phải trả</c:v>
                </c:pt>
                <c:pt idx="4">
                  <c:v>Vốn chủ sở hữu</c:v>
                </c:pt>
              </c:strCache>
            </c:strRef>
          </c:cat>
          <c:val>
            <c:numRef>
              <c:f>Sheet1!$B$2:$B$6</c:f>
              <c:numCache>
                <c:formatCode>_-* #,##0_-;\-* #,##0_-;_-* "-"??_-;_-@_-</c:formatCode>
                <c:ptCount val="5"/>
                <c:pt idx="0">
                  <c:v>343323</c:v>
                </c:pt>
                <c:pt idx="1">
                  <c:v>56114</c:v>
                </c:pt>
                <c:pt idx="2">
                  <c:v>8848654</c:v>
                </c:pt>
                <c:pt idx="3">
                  <c:v>5797339</c:v>
                </c:pt>
                <c:pt idx="4">
                  <c:v>6366764</c:v>
                </c:pt>
              </c:numCache>
            </c:numRef>
          </c:val>
          <c:extLst>
            <c:ext xmlns:c16="http://schemas.microsoft.com/office/drawing/2014/chart" uri="{C3380CC4-5D6E-409C-BE32-E72D297353CC}">
              <c16:uniqueId val="{00000000-7A59-45E2-A8D4-DAE99BD420B6}"/>
            </c:ext>
          </c:extLst>
        </c:ser>
        <c:ser>
          <c:idx val="1"/>
          <c:order val="1"/>
          <c:tx>
            <c:strRef>
              <c:f>Sheet1!$C$1</c:f>
              <c:strCache>
                <c:ptCount val="1"/>
                <c:pt idx="0">
                  <c:v>Quý I/2026</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1.6666666666666666E-2"/>
                  <c:y val="-1.4652551375508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A59-45E2-A8D4-DAE99BD420B6}"/>
                </c:ext>
              </c:extLst>
            </c:dLbl>
            <c:dLbl>
              <c:idx val="1"/>
              <c:layout>
                <c:manualLayout>
                  <c:x val="1.2820512820512773E-2"/>
                  <c:y val="-2.19788270632625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A59-45E2-A8D4-DAE99BD420B6}"/>
                </c:ext>
              </c:extLst>
            </c:dLbl>
            <c:dLbl>
              <c:idx val="2"/>
              <c:layout>
                <c:manualLayout>
                  <c:x val="4.6153846153846059E-2"/>
                  <c:y val="-3.663137843877069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A59-45E2-A8D4-DAE99BD420B6}"/>
                </c:ext>
              </c:extLst>
            </c:dLbl>
            <c:dLbl>
              <c:idx val="3"/>
              <c:layout>
                <c:manualLayout>
                  <c:x val="1.4102564102564103E-2"/>
                  <c:y val="-2.56419649071394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A59-45E2-A8D4-DAE99BD420B6}"/>
                </c:ext>
              </c:extLst>
            </c:dLbl>
            <c:dLbl>
              <c:idx val="4"/>
              <c:layout>
                <c:manualLayout>
                  <c:x val="3.0769230769230771E-2"/>
                  <c:y val="-1.28209824535697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A59-45E2-A8D4-DAE99BD420B6}"/>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Tổng doanh thu</c:v>
                </c:pt>
                <c:pt idx="1">
                  <c:v>LNST thu nhập doanh nghiệp</c:v>
                </c:pt>
                <c:pt idx="2">
                  <c:v>Tổng tài sản</c:v>
                </c:pt>
                <c:pt idx="3">
                  <c:v>Tổng nợ phải trả</c:v>
                </c:pt>
                <c:pt idx="4">
                  <c:v>Vốn chủ sở hữu</c:v>
                </c:pt>
              </c:strCache>
            </c:strRef>
          </c:cat>
          <c:val>
            <c:numRef>
              <c:f>Sheet1!$C$2:$C$6</c:f>
              <c:numCache>
                <c:formatCode>_-* #,##0_-;\-* #,##0_-;_-* "-"??_-;_-@_-</c:formatCode>
                <c:ptCount val="5"/>
                <c:pt idx="0">
                  <c:v>468010</c:v>
                </c:pt>
                <c:pt idx="1">
                  <c:v>94035</c:v>
                </c:pt>
                <c:pt idx="2">
                  <c:v>8880324</c:v>
                </c:pt>
                <c:pt idx="3">
                  <c:v>5944994</c:v>
                </c:pt>
                <c:pt idx="4">
                  <c:v>6366764</c:v>
                </c:pt>
              </c:numCache>
            </c:numRef>
          </c:val>
          <c:extLst>
            <c:ext xmlns:c16="http://schemas.microsoft.com/office/drawing/2014/chart" uri="{C3380CC4-5D6E-409C-BE32-E72D297353CC}">
              <c16:uniqueId val="{00000001-7A59-45E2-A8D4-DAE99BD420B6}"/>
            </c:ext>
          </c:extLst>
        </c:ser>
        <c:dLbls>
          <c:showLegendKey val="0"/>
          <c:showVal val="1"/>
          <c:showCatName val="0"/>
          <c:showSerName val="0"/>
          <c:showPercent val="0"/>
          <c:showBubbleSize val="0"/>
        </c:dLbls>
        <c:gapWidth val="150"/>
        <c:shape val="box"/>
        <c:axId val="1588307088"/>
        <c:axId val="1588299600"/>
        <c:axId val="0"/>
      </c:bar3DChart>
      <c:catAx>
        <c:axId val="158830708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588299600"/>
        <c:crosses val="autoZero"/>
        <c:auto val="1"/>
        <c:lblAlgn val="ctr"/>
        <c:lblOffset val="100"/>
        <c:noMultiLvlLbl val="0"/>
      </c:catAx>
      <c:valAx>
        <c:axId val="1588299600"/>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588307088"/>
        <c:crosses val="autoZero"/>
        <c:crossBetween val="between"/>
      </c:valAx>
      <c:spPr>
        <a:noFill/>
        <a:ln>
          <a:noFill/>
        </a:ln>
        <a:effectLst/>
      </c:spPr>
    </c:plotArea>
    <c:legend>
      <c:legendPos val="b"/>
      <c:layout>
        <c:manualLayout>
          <c:xMode val="edge"/>
          <c:yMode val="edge"/>
          <c:x val="0.33224187361195234"/>
          <c:y val="0.94183816833877843"/>
          <c:w val="0.31243922875025237"/>
          <c:h val="5.0835555973467346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89">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99A525-E890-4D62-B714-AF65AE3B4E13}" type="datetimeFigureOut">
              <a:rPr lang="en-US" smtClean="0"/>
              <a:t>5/16/2026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9C717B-4D3C-4AE1-BE06-6F245DD9B019}" type="slidenum">
              <a:rPr lang="en-US" smtClean="0"/>
              <a:t>‹#›</a:t>
            </a:fld>
            <a:endParaRPr lang="en-US"/>
          </a:p>
        </p:txBody>
      </p:sp>
    </p:spTree>
    <p:extLst>
      <p:ext uri="{BB962C8B-B14F-4D97-AF65-F5344CB8AC3E}">
        <p14:creationId xmlns:p14="http://schemas.microsoft.com/office/powerpoint/2010/main" val="2881391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9C717B-4D3C-4AE1-BE06-6F245DD9B019}" type="slidenum">
              <a:rPr lang="en-US" smtClean="0"/>
              <a:t>8</a:t>
            </a:fld>
            <a:endParaRPr lang="en-US"/>
          </a:p>
        </p:txBody>
      </p:sp>
    </p:spTree>
    <p:extLst>
      <p:ext uri="{BB962C8B-B14F-4D97-AF65-F5344CB8AC3E}">
        <p14:creationId xmlns:p14="http://schemas.microsoft.com/office/powerpoint/2010/main" val="3974091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20.svg"/><Relationship Id="rId7"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8.svg"/><Relationship Id="rId10" Type="http://schemas.openxmlformats.org/officeDocument/2006/relationships/image" Target="../media/image9.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chart" Target="../charts/chart2.xml"/><Relationship Id="rId7"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1.svg"/><Relationship Id="rId9"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image" Target="../media/image5.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8.png"/><Relationship Id="rId10" Type="http://schemas.openxmlformats.org/officeDocument/2006/relationships/chart" Target="../charts/chart5.xml"/><Relationship Id="rId4" Type="http://schemas.openxmlformats.org/officeDocument/2006/relationships/image" Target="../media/image16.sv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image" Target="../media/image5.pn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sv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7" Type="http://schemas.openxmlformats.org/officeDocument/2006/relationships/image" Target="../media/image2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5.pn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723900"/>
            <a:ext cx="17155372" cy="8534400"/>
            <a:chOff x="0" y="0"/>
            <a:chExt cx="4274726" cy="2167467"/>
          </a:xfrm>
        </p:grpSpPr>
        <p:sp>
          <p:nvSpPr>
            <p:cNvPr id="4" name="Freeform 4"/>
            <p:cNvSpPr/>
            <p:nvPr/>
          </p:nvSpPr>
          <p:spPr>
            <a:xfrm>
              <a:off x="0" y="0"/>
              <a:ext cx="4274726" cy="2167467"/>
            </a:xfrm>
            <a:custGeom>
              <a:avLst/>
              <a:gdLst/>
              <a:ahLst/>
              <a:cxnLst/>
              <a:rect l="l" t="t" r="r" b="b"/>
              <a:pathLst>
                <a:path w="4274726" h="2167467">
                  <a:moveTo>
                    <a:pt x="17172" y="0"/>
                  </a:moveTo>
                  <a:lnTo>
                    <a:pt x="4257554" y="0"/>
                  </a:lnTo>
                  <a:cubicBezTo>
                    <a:pt x="4267038" y="0"/>
                    <a:pt x="4274726" y="7688"/>
                    <a:pt x="4274726" y="17172"/>
                  </a:cubicBezTo>
                  <a:lnTo>
                    <a:pt x="4274726" y="2150295"/>
                  </a:lnTo>
                  <a:cubicBezTo>
                    <a:pt x="4274726" y="2159779"/>
                    <a:pt x="4267038" y="2167467"/>
                    <a:pt x="4257554" y="2167467"/>
                  </a:cubicBezTo>
                  <a:lnTo>
                    <a:pt x="17172" y="2167467"/>
                  </a:lnTo>
                  <a:cubicBezTo>
                    <a:pt x="7688" y="2167467"/>
                    <a:pt x="0" y="2159779"/>
                    <a:pt x="0" y="2150295"/>
                  </a:cubicBezTo>
                  <a:lnTo>
                    <a:pt x="0" y="17172"/>
                  </a:lnTo>
                  <a:cubicBezTo>
                    <a:pt x="0" y="7688"/>
                    <a:pt x="7688" y="0"/>
                    <a:pt x="17172" y="0"/>
                  </a:cubicBezTo>
                  <a:close/>
                </a:path>
              </a:pathLst>
            </a:custGeom>
            <a:gradFill rotWithShape="1">
              <a:gsLst>
                <a:gs pos="0">
                  <a:srgbClr val="000000">
                    <a:alpha val="70000"/>
                  </a:srgbClr>
                </a:gs>
                <a:gs pos="100000">
                  <a:srgbClr val="33CD91">
                    <a:alpha val="70000"/>
                  </a:srgbClr>
                </a:gs>
              </a:gsLst>
              <a:lin ang="0"/>
            </a:gradFill>
            <a:ln w="47625" cap="rnd">
              <a:solidFill>
                <a:srgbClr val="BEC2C7">
                  <a:alpha val="69804"/>
                </a:srgbClr>
              </a:solidFill>
              <a:prstDash val="solid"/>
              <a:round/>
            </a:ln>
          </p:spPr>
        </p:sp>
        <p:sp>
          <p:nvSpPr>
            <p:cNvPr id="5" name="TextBox 5"/>
            <p:cNvSpPr txBox="1"/>
            <p:nvPr/>
          </p:nvSpPr>
          <p:spPr>
            <a:xfrm>
              <a:off x="0" y="-47625"/>
              <a:ext cx="4274726" cy="2215092"/>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2232771" y="3515731"/>
            <a:ext cx="13822458" cy="3642023"/>
          </a:xfrm>
          <a:prstGeom prst="rect">
            <a:avLst/>
          </a:prstGeom>
        </p:spPr>
        <p:txBody>
          <a:bodyPr wrap="square" lIns="0" tIns="0" rIns="0" bIns="0" rtlCol="0" anchor="t">
            <a:spAutoFit/>
          </a:bodyPr>
          <a:lstStyle/>
          <a:p>
            <a:pPr algn="l">
              <a:lnSpc>
                <a:spcPts val="14218"/>
              </a:lnSpc>
            </a:pPr>
            <a:r>
              <a:rPr lang="en-US" sz="10156" b="1" smtClean="0">
                <a:solidFill>
                  <a:srgbClr val="FFFFFF"/>
                </a:solidFill>
                <a:latin typeface="Arial" panose="020B0604020202020204" pitchFamily="34" charset="0"/>
                <a:ea typeface="TT Hoves Bold"/>
                <a:cs typeface="Arial" panose="020B0604020202020204" pitchFamily="34" charset="0"/>
                <a:sym typeface="TT Hoves Bold"/>
              </a:rPr>
              <a:t>BẢN TIN NHÀ ĐẦU TƯ QUÝ I/2026</a:t>
            </a:r>
            <a:endParaRPr lang="en-US" sz="10156" b="1">
              <a:solidFill>
                <a:srgbClr val="FFFFFF"/>
              </a:solidFill>
              <a:latin typeface="Arial" panose="020B0604020202020204" pitchFamily="34" charset="0"/>
              <a:ea typeface="TT Hoves Bold"/>
              <a:cs typeface="Arial" panose="020B0604020202020204" pitchFamily="34" charset="0"/>
              <a:sym typeface="TT Hoves Bold"/>
            </a:endParaRPr>
          </a:p>
        </p:txBody>
      </p:sp>
      <p:sp>
        <p:nvSpPr>
          <p:cNvPr id="9" name="TextBox 9"/>
          <p:cNvSpPr txBox="1"/>
          <p:nvPr/>
        </p:nvSpPr>
        <p:spPr>
          <a:xfrm>
            <a:off x="2682907" y="3996832"/>
            <a:ext cx="6330318" cy="859210"/>
          </a:xfrm>
          <a:prstGeom prst="rect">
            <a:avLst/>
          </a:prstGeom>
        </p:spPr>
        <p:txBody>
          <a:bodyPr lIns="0" tIns="0" rIns="0" bIns="0" rtlCol="0" anchor="t">
            <a:spAutoFit/>
          </a:bodyPr>
          <a:lstStyle/>
          <a:p>
            <a:pPr algn="l">
              <a:lnSpc>
                <a:spcPts val="6719"/>
              </a:lnSpc>
            </a:pPr>
            <a:endParaRPr lang="en-US" sz="4800">
              <a:solidFill>
                <a:srgbClr val="FFFFFF"/>
              </a:solidFill>
              <a:latin typeface="Arial" panose="020B0604020202020204" pitchFamily="34" charset="0"/>
              <a:ea typeface="TT Hoves"/>
              <a:cs typeface="Arial" panose="020B0604020202020204" pitchFamily="34" charset="0"/>
              <a:sym typeface="TT Hoves"/>
            </a:endParaRPr>
          </a:p>
        </p:txBody>
      </p:sp>
      <p:sp>
        <p:nvSpPr>
          <p:cNvPr id="10" name="TextBox 10"/>
          <p:cNvSpPr txBox="1"/>
          <p:nvPr/>
        </p:nvSpPr>
        <p:spPr>
          <a:xfrm>
            <a:off x="2996871" y="1415185"/>
            <a:ext cx="5502952" cy="371897"/>
          </a:xfrm>
          <a:prstGeom prst="rect">
            <a:avLst/>
          </a:prstGeom>
        </p:spPr>
        <p:txBody>
          <a:bodyPr wrap="square" lIns="0" tIns="0" rIns="0" bIns="0" rtlCol="0" anchor="t">
            <a:spAutoFit/>
          </a:bodyPr>
          <a:lstStyle/>
          <a:p>
            <a:pPr algn="l">
              <a:lnSpc>
                <a:spcPts val="2940"/>
              </a:lnSpc>
            </a:pPr>
            <a:r>
              <a:rPr lang="en-US" b="1" spc="54" smtClean="0">
                <a:solidFill>
                  <a:srgbClr val="FFFFFF"/>
                </a:solidFill>
                <a:latin typeface="Arial" panose="020B0604020202020204" pitchFamily="34" charset="0"/>
                <a:ea typeface="TT Hoves Bold"/>
                <a:cs typeface="Arial" panose="020B0604020202020204" pitchFamily="34" charset="0"/>
                <a:sym typeface="TT Hoves Bold"/>
              </a:rPr>
              <a:t>CÔNG TY CỔ PHẦN TẬP ĐOÀN C.E.O</a:t>
            </a:r>
            <a:endParaRPr lang="en-US" b="1" spc="54">
              <a:solidFill>
                <a:srgbClr val="FFFFFF"/>
              </a:solidFill>
              <a:latin typeface="Arial" panose="020B0604020202020204" pitchFamily="34" charset="0"/>
              <a:ea typeface="TT Hoves Bold"/>
              <a:cs typeface="Arial" panose="020B0604020202020204" pitchFamily="34" charset="0"/>
              <a:sym typeface="TT Hoves Bold"/>
            </a:endParaRPr>
          </a:p>
        </p:txBody>
      </p:sp>
      <p:sp>
        <p:nvSpPr>
          <p:cNvPr id="11" name="TextBox 11"/>
          <p:cNvSpPr txBox="1"/>
          <p:nvPr/>
        </p:nvSpPr>
        <p:spPr>
          <a:xfrm>
            <a:off x="4563649" y="1877495"/>
            <a:ext cx="1954522" cy="371897"/>
          </a:xfrm>
          <a:prstGeom prst="rect">
            <a:avLst/>
          </a:prstGeom>
        </p:spPr>
        <p:txBody>
          <a:bodyPr lIns="0" tIns="0" rIns="0" bIns="0" rtlCol="0" anchor="t">
            <a:spAutoFit/>
          </a:bodyPr>
          <a:lstStyle/>
          <a:p>
            <a:pPr algn="l">
              <a:lnSpc>
                <a:spcPts val="2940"/>
              </a:lnSpc>
            </a:pPr>
            <a:endParaRPr lang="en-US" sz="2100" spc="54">
              <a:solidFill>
                <a:srgbClr val="FFFFFF"/>
              </a:solidFill>
              <a:latin typeface="Arial" panose="020B0604020202020204" pitchFamily="34" charset="0"/>
              <a:ea typeface="TT Hoves"/>
              <a:cs typeface="Arial" panose="020B0604020202020204" pitchFamily="34" charset="0"/>
              <a:sym typeface="TT Hoves"/>
            </a:endParaRPr>
          </a:p>
        </p:txBody>
      </p:sp>
      <p:sp>
        <p:nvSpPr>
          <p:cNvPr id="12" name="TextBox 12"/>
          <p:cNvSpPr txBox="1"/>
          <p:nvPr/>
        </p:nvSpPr>
        <p:spPr>
          <a:xfrm>
            <a:off x="8061337" y="1415185"/>
            <a:ext cx="3425011" cy="331501"/>
          </a:xfrm>
          <a:prstGeom prst="rect">
            <a:avLst/>
          </a:prstGeom>
        </p:spPr>
        <p:txBody>
          <a:bodyPr wrap="square" lIns="0" tIns="0" rIns="0" bIns="0" rtlCol="0" anchor="t">
            <a:spAutoFit/>
          </a:bodyPr>
          <a:lstStyle/>
          <a:p>
            <a:pPr algn="ctr">
              <a:lnSpc>
                <a:spcPts val="2940"/>
              </a:lnSpc>
            </a:pPr>
            <a:r>
              <a:rPr lang="en-US" spc="54" smtClean="0">
                <a:solidFill>
                  <a:srgbClr val="FFFFFF"/>
                </a:solidFill>
                <a:latin typeface="Arial" panose="020B0604020202020204" pitchFamily="34" charset="0"/>
                <a:ea typeface="TT Hoves"/>
                <a:cs typeface="Arial" panose="020B0604020202020204" pitchFamily="34" charset="0"/>
                <a:sym typeface="TT Hoves"/>
              </a:rPr>
              <a:t>Website: ceogroup.com.vn</a:t>
            </a:r>
            <a:endParaRPr lang="en-US" spc="54">
              <a:solidFill>
                <a:srgbClr val="FFFFFF"/>
              </a:solidFill>
              <a:latin typeface="Arial" panose="020B0604020202020204" pitchFamily="34" charset="0"/>
              <a:ea typeface="TT Hoves"/>
              <a:cs typeface="Arial" panose="020B0604020202020204" pitchFamily="34" charset="0"/>
              <a:sym typeface="TT Hoves"/>
            </a:endParaRPr>
          </a:p>
        </p:txBody>
      </p:sp>
      <p:sp>
        <p:nvSpPr>
          <p:cNvPr id="15" name="TextBox 15"/>
          <p:cNvSpPr txBox="1"/>
          <p:nvPr/>
        </p:nvSpPr>
        <p:spPr>
          <a:xfrm>
            <a:off x="12468810" y="1229236"/>
            <a:ext cx="5206474" cy="743793"/>
          </a:xfrm>
          <a:prstGeom prst="rect">
            <a:avLst/>
          </a:prstGeom>
        </p:spPr>
        <p:txBody>
          <a:bodyPr wrap="square" lIns="0" tIns="0" rIns="0" bIns="0" rtlCol="0" anchor="t">
            <a:spAutoFit/>
          </a:bodyPr>
          <a:lstStyle/>
          <a:p>
            <a:pPr>
              <a:lnSpc>
                <a:spcPts val="2940"/>
              </a:lnSpc>
            </a:pPr>
            <a:r>
              <a:rPr lang="en-US" spc="54" smtClean="0">
                <a:solidFill>
                  <a:schemeClr val="bg1"/>
                </a:solidFill>
                <a:latin typeface="Arial" panose="020B0604020202020204" pitchFamily="34" charset="0"/>
                <a:ea typeface="TT Hoves"/>
                <a:cs typeface="Arial" panose="020B0604020202020204" pitchFamily="34" charset="0"/>
                <a:sym typeface="TT Hoves"/>
              </a:rPr>
              <a:t>Phụ trách IR: Ban Thư ký và Quan hệ cổ đông</a:t>
            </a:r>
          </a:p>
          <a:p>
            <a:pPr>
              <a:lnSpc>
                <a:spcPts val="2940"/>
              </a:lnSpc>
            </a:pPr>
            <a:r>
              <a:rPr lang="en-US" smtClean="0">
                <a:solidFill>
                  <a:schemeClr val="bg1"/>
                </a:solidFill>
                <a:latin typeface="Arial" panose="020B0604020202020204" pitchFamily="34" charset="0"/>
                <a:cs typeface="Arial" panose="020B0604020202020204" pitchFamily="34" charset="0"/>
              </a:rPr>
              <a:t>Email: banthuky@ceogroup.com.vn</a:t>
            </a:r>
            <a:endParaRPr lang="en-US" spc="54">
              <a:solidFill>
                <a:schemeClr val="bg1"/>
              </a:solidFill>
              <a:latin typeface="Arial" panose="020B0604020202020204" pitchFamily="34" charset="0"/>
              <a:ea typeface="TT Hoves"/>
              <a:cs typeface="Arial" panose="020B0604020202020204" pitchFamily="34" charset="0"/>
              <a:sym typeface="TT Hoves"/>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904" y="705997"/>
            <a:ext cx="3012203" cy="16943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grpSp>
        <p:nvGrpSpPr>
          <p:cNvPr id="2" name="Group 2"/>
          <p:cNvGrpSpPr/>
          <p:nvPr/>
        </p:nvGrpSpPr>
        <p:grpSpPr>
          <a:xfrm>
            <a:off x="1" y="-27760"/>
            <a:ext cx="7086600" cy="11375203"/>
            <a:chOff x="0" y="0"/>
            <a:chExt cx="2197574" cy="2995938"/>
          </a:xfrm>
        </p:grpSpPr>
        <p:sp>
          <p:nvSpPr>
            <p:cNvPr id="3" name="Freeform 3"/>
            <p:cNvSpPr/>
            <p:nvPr/>
          </p:nvSpPr>
          <p:spPr>
            <a:xfrm>
              <a:off x="0" y="0"/>
              <a:ext cx="2197574" cy="2995938"/>
            </a:xfrm>
            <a:custGeom>
              <a:avLst/>
              <a:gdLst/>
              <a:ahLst/>
              <a:cxnLst/>
              <a:rect l="l" t="t" r="r" b="b"/>
              <a:pathLst>
                <a:path w="2197574" h="2995938">
                  <a:moveTo>
                    <a:pt x="0" y="0"/>
                  </a:moveTo>
                  <a:lnTo>
                    <a:pt x="2197574" y="0"/>
                  </a:lnTo>
                  <a:lnTo>
                    <a:pt x="2197574" y="2995938"/>
                  </a:lnTo>
                  <a:lnTo>
                    <a:pt x="0" y="2995938"/>
                  </a:lnTo>
                  <a:close/>
                </a:path>
              </a:pathLst>
            </a:custGeom>
            <a:gradFill rotWithShape="1">
              <a:gsLst>
                <a:gs pos="0">
                  <a:srgbClr val="000000">
                    <a:alpha val="100000"/>
                  </a:srgbClr>
                </a:gs>
                <a:gs pos="100000">
                  <a:srgbClr val="33CD91">
                    <a:alpha val="100000"/>
                  </a:srgbClr>
                </a:gs>
              </a:gsLst>
              <a:lin ang="0"/>
            </a:gradFill>
          </p:spPr>
        </p:sp>
        <p:sp>
          <p:nvSpPr>
            <p:cNvPr id="4" name="TextBox 4"/>
            <p:cNvSpPr txBox="1"/>
            <p:nvPr/>
          </p:nvSpPr>
          <p:spPr>
            <a:xfrm>
              <a:off x="0" y="-47625"/>
              <a:ext cx="2197574" cy="3043563"/>
            </a:xfrm>
            <a:prstGeom prst="rect">
              <a:avLst/>
            </a:prstGeom>
          </p:spPr>
          <p:txBody>
            <a:bodyPr lIns="50800" tIns="50800" rIns="50800" bIns="50800" rtlCol="0" anchor="ctr"/>
            <a:lstStyle/>
            <a:p>
              <a:pPr algn="ctr">
                <a:lnSpc>
                  <a:spcPts val="2940"/>
                </a:lnSpc>
              </a:pPr>
              <a:endParaRPr/>
            </a:p>
          </p:txBody>
        </p:sp>
      </p:grpSp>
      <p:grpSp>
        <p:nvGrpSpPr>
          <p:cNvPr id="5" name="Group 5"/>
          <p:cNvGrpSpPr>
            <a:grpSpLocks noChangeAspect="1"/>
          </p:cNvGrpSpPr>
          <p:nvPr/>
        </p:nvGrpSpPr>
        <p:grpSpPr>
          <a:xfrm>
            <a:off x="1163816" y="1255150"/>
            <a:ext cx="4853432" cy="9603350"/>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7" name="Freeform 7"/>
            <p:cNvSpPr/>
            <p:nvPr/>
          </p:nvSpPr>
          <p:spPr>
            <a:xfrm>
              <a:off x="185420" y="156210"/>
              <a:ext cx="2250453" cy="4876800"/>
            </a:xfrm>
            <a:custGeom>
              <a:avLst/>
              <a:gdLst/>
              <a:ahLst/>
              <a:cxnLst/>
              <a:rect l="l" t="t" r="r" b="b"/>
              <a:pathLst>
                <a:path w="2250453"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2"/>
              <a:stretch>
                <a:fillRect l="-143488" r="-81159"/>
              </a:stretch>
            </a:blipFill>
          </p:spPr>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sp>
        <p:sp>
          <p:nvSpPr>
            <p:cNvPr id="9" name="Freeform 9"/>
            <p:cNvSpPr/>
            <p:nvPr/>
          </p:nvSpPr>
          <p:spPr>
            <a:xfrm>
              <a:off x="1579738" y="187960"/>
              <a:ext cx="63785" cy="63501"/>
            </a:xfrm>
            <a:custGeom>
              <a:avLst/>
              <a:gdLst/>
              <a:ahLst/>
              <a:cxnLst/>
              <a:rect l="l" t="t" r="r" b="b"/>
              <a:pathLst>
                <a:path w="63785" h="63501">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555555"/>
            </a:solidFill>
          </p:spPr>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sp>
      </p:grpSp>
      <p:sp>
        <p:nvSpPr>
          <p:cNvPr id="16" name="Freeform 16"/>
          <p:cNvSpPr/>
          <p:nvPr/>
        </p:nvSpPr>
        <p:spPr>
          <a:xfrm rot="1184394">
            <a:off x="11483180" y="3257548"/>
            <a:ext cx="8379362" cy="8089893"/>
          </a:xfrm>
          <a:custGeom>
            <a:avLst/>
            <a:gdLst/>
            <a:ahLst/>
            <a:cxnLst/>
            <a:rect l="l" t="t" r="r" b="b"/>
            <a:pathLst>
              <a:path w="8379362" h="8089893">
                <a:moveTo>
                  <a:pt x="0" y="0"/>
                </a:moveTo>
                <a:lnTo>
                  <a:pt x="8379362" y="0"/>
                </a:lnTo>
                <a:lnTo>
                  <a:pt x="8379362" y="8089893"/>
                </a:lnTo>
                <a:lnTo>
                  <a:pt x="0" y="8089893"/>
                </a:lnTo>
                <a:lnTo>
                  <a:pt x="0" y="0"/>
                </a:lnTo>
                <a:close/>
              </a:path>
            </a:pathLst>
          </a:custGeom>
          <a:blipFill>
            <a:blip r:embed="rId3">
              <a:extLst>
                <a:ext uri="{96DAC541-7B7A-43D3-8B79-37D633B846F1}">
                  <asvg:svgBlip xmlns="" xmlns:asvg="http://schemas.microsoft.com/office/drawing/2016/SVG/main" r:embed="rId5"/>
                </a:ext>
              </a:extLst>
            </a:blip>
            <a:stretch>
              <a:fillRect/>
            </a:stretch>
          </a:blipFill>
        </p:spPr>
      </p:sp>
      <p:sp>
        <p:nvSpPr>
          <p:cNvPr id="17" name="TextBox 17"/>
          <p:cNvSpPr txBox="1"/>
          <p:nvPr/>
        </p:nvSpPr>
        <p:spPr>
          <a:xfrm>
            <a:off x="8153400" y="1207409"/>
            <a:ext cx="9979037" cy="782265"/>
          </a:xfrm>
          <a:prstGeom prst="rect">
            <a:avLst/>
          </a:prstGeom>
        </p:spPr>
        <p:txBody>
          <a:bodyPr wrap="square" lIns="0" tIns="0" rIns="0" bIns="0" rtlCol="0" anchor="t">
            <a:spAutoFit/>
          </a:bodyPr>
          <a:lstStyle/>
          <a:p>
            <a:pPr>
              <a:lnSpc>
                <a:spcPts val="6144"/>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 </a:t>
            </a:r>
            <a:r>
              <a:rPr lang="vi-VN" sz="3000" b="1" smtClean="0">
                <a:solidFill>
                  <a:srgbClr val="75FF82"/>
                </a:solidFill>
                <a:latin typeface="Arial" panose="020B0604020202020204" pitchFamily="34" charset="0"/>
                <a:ea typeface="TT Hoves"/>
                <a:cs typeface="Arial" panose="020B0604020202020204" pitchFamily="34" charset="0"/>
                <a:sym typeface="TT Hoves"/>
              </a:rPr>
              <a:t>Tổng </a:t>
            </a:r>
            <a:r>
              <a:rPr lang="vi-VN" sz="3000" b="1">
                <a:solidFill>
                  <a:srgbClr val="75FF82"/>
                </a:solidFill>
                <a:latin typeface="Arial" panose="020B0604020202020204" pitchFamily="34" charset="0"/>
                <a:ea typeface="TT Hoves"/>
                <a:cs typeface="Arial" panose="020B0604020202020204" pitchFamily="34" charset="0"/>
                <a:sym typeface="TT Hoves"/>
              </a:rPr>
              <a:t>quan </a:t>
            </a:r>
            <a:r>
              <a:rPr lang="en-US" sz="3000" b="1" smtClean="0">
                <a:solidFill>
                  <a:srgbClr val="75FF82"/>
                </a:solidFill>
                <a:latin typeface="Arial" panose="020B0604020202020204" pitchFamily="34" charset="0"/>
                <a:ea typeface="TT Hoves"/>
                <a:cs typeface="Arial" panose="020B0604020202020204" pitchFamily="34" charset="0"/>
                <a:sym typeface="TT Hoves"/>
              </a:rPr>
              <a:t>về </a:t>
            </a:r>
            <a:r>
              <a:rPr lang="vi-VN" sz="3000" b="1" smtClean="0">
                <a:solidFill>
                  <a:srgbClr val="75FF82"/>
                </a:solidFill>
                <a:latin typeface="Arial" panose="020B0604020202020204" pitchFamily="34" charset="0"/>
                <a:ea typeface="TT Hoves"/>
                <a:cs typeface="Arial" panose="020B0604020202020204" pitchFamily="34" charset="0"/>
                <a:sym typeface="TT Hoves"/>
              </a:rPr>
              <a:t>thị </a:t>
            </a:r>
            <a:r>
              <a:rPr lang="vi-VN" sz="3000" b="1">
                <a:solidFill>
                  <a:srgbClr val="75FF82"/>
                </a:solidFill>
                <a:latin typeface="Arial" panose="020B0604020202020204" pitchFamily="34" charset="0"/>
                <a:ea typeface="TT Hoves"/>
                <a:cs typeface="Arial" panose="020B0604020202020204" pitchFamily="34" charset="0"/>
                <a:sym typeface="TT Hoves"/>
              </a:rPr>
              <a:t>trường chứng </a:t>
            </a:r>
            <a:r>
              <a:rPr lang="vi-VN" sz="3000" b="1" smtClean="0">
                <a:solidFill>
                  <a:srgbClr val="75FF82"/>
                </a:solidFill>
                <a:latin typeface="Arial" panose="020B0604020202020204" pitchFamily="34" charset="0"/>
                <a:ea typeface="TT Hoves"/>
                <a:cs typeface="Arial" panose="020B0604020202020204" pitchFamily="34" charset="0"/>
                <a:sym typeface="TT Hoves"/>
              </a:rPr>
              <a:t>khoán</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sp>
        <p:nvSpPr>
          <p:cNvPr id="18" name="TextBox 18"/>
          <p:cNvSpPr txBox="1"/>
          <p:nvPr/>
        </p:nvSpPr>
        <p:spPr>
          <a:xfrm>
            <a:off x="8153400" y="2080179"/>
            <a:ext cx="9043910" cy="5950347"/>
          </a:xfrm>
          <a:prstGeom prst="rect">
            <a:avLst/>
          </a:prstGeom>
        </p:spPr>
        <p:txBody>
          <a:bodyPr wrap="square" lIns="0" tIns="0" rIns="0" bIns="0" rtlCol="0" anchor="t">
            <a:spAutoFit/>
          </a:bodyPr>
          <a:lstStyle/>
          <a:p>
            <a:pPr algn="just">
              <a:lnSpc>
                <a:spcPts val="2940"/>
              </a:lnSpc>
            </a:pPr>
            <a:r>
              <a:rPr lang="en-US" b="1" smtClean="0">
                <a:solidFill>
                  <a:srgbClr val="FFFFFF"/>
                </a:solidFill>
                <a:latin typeface="Arial" panose="020B0604020202020204" pitchFamily="34" charset="0"/>
                <a:ea typeface="TT Hoves"/>
                <a:cs typeface="Arial" panose="020B0604020202020204" pitchFamily="34" charset="0"/>
                <a:sym typeface="TT Hoves"/>
              </a:rPr>
              <a:t>1.1</a:t>
            </a:r>
            <a:r>
              <a:rPr lang="vi-VN" b="1" smtClean="0">
                <a:solidFill>
                  <a:srgbClr val="FFFFFF"/>
                </a:solidFill>
                <a:latin typeface="Arial" panose="020B0604020202020204" pitchFamily="34" charset="0"/>
                <a:ea typeface="TT Hoves"/>
                <a:cs typeface="Arial" panose="020B0604020202020204" pitchFamily="34" charset="0"/>
                <a:sym typeface="TT Hoves"/>
              </a:rPr>
              <a:t>. Thị trường chứng khoán Việt Nam</a:t>
            </a:r>
            <a:endParaRPr lang="vi-VN" b="1">
              <a:solidFill>
                <a:srgbClr val="FFFFFF"/>
              </a:solidFill>
              <a:latin typeface="Arial" panose="020B0604020202020204" pitchFamily="34" charset="0"/>
              <a:ea typeface="TT Hoves"/>
              <a:cs typeface="Arial" panose="020B0604020202020204" pitchFamily="34" charset="0"/>
              <a:sym typeface="TT Hoves"/>
            </a:endParaRPr>
          </a:p>
          <a:p>
            <a:pPr algn="just">
              <a:lnSpc>
                <a:spcPts val="2940"/>
              </a:lnSpc>
            </a:pPr>
            <a:r>
              <a:rPr lang="vi-VN">
                <a:solidFill>
                  <a:srgbClr val="FFFFFF"/>
                </a:solidFill>
                <a:latin typeface="Arial" panose="020B0604020202020204" pitchFamily="34" charset="0"/>
                <a:ea typeface="TT Hoves"/>
                <a:cs typeface="Arial" panose="020B0604020202020204" pitchFamily="34" charset="0"/>
                <a:sym typeface="TT Hoves"/>
              </a:rPr>
              <a:t>Thị trường chứng khoán </a:t>
            </a:r>
            <a:r>
              <a:rPr lang="vi-VN" smtClean="0">
                <a:solidFill>
                  <a:srgbClr val="FFFFFF"/>
                </a:solidFill>
                <a:latin typeface="Arial" panose="020B0604020202020204" pitchFamily="34" charset="0"/>
                <a:ea typeface="TT Hoves"/>
                <a:cs typeface="Arial" panose="020B0604020202020204" pitchFamily="34" charset="0"/>
                <a:sym typeface="TT Hoves"/>
              </a:rPr>
              <a:t>(TTCK</a:t>
            </a:r>
            <a:r>
              <a:rPr lang="vi-VN">
                <a:solidFill>
                  <a:srgbClr val="FFFFFF"/>
                </a:solidFill>
                <a:latin typeface="Arial" panose="020B0604020202020204" pitchFamily="34" charset="0"/>
                <a:ea typeface="TT Hoves"/>
                <a:cs typeface="Arial" panose="020B0604020202020204" pitchFamily="34" charset="0"/>
                <a:sym typeface="TT Hoves"/>
              </a:rPr>
              <a:t>) Việt Nam </a:t>
            </a:r>
            <a:r>
              <a:rPr lang="en-US" smtClean="0">
                <a:solidFill>
                  <a:srgbClr val="FFFFFF"/>
                </a:solidFill>
                <a:latin typeface="Arial" panose="020B0604020202020204" pitchFamily="34" charset="0"/>
                <a:ea typeface="TT Hoves"/>
                <a:cs typeface="Arial" panose="020B0604020202020204" pitchFamily="34" charset="0"/>
                <a:sym typeface="TT Hoves"/>
              </a:rPr>
              <a:t>Quý I</a:t>
            </a:r>
            <a:r>
              <a:rPr lang="vi-VN" smtClean="0">
                <a:solidFill>
                  <a:srgbClr val="FFFFFF"/>
                </a:solidFill>
                <a:latin typeface="Arial" panose="020B0604020202020204" pitchFamily="34" charset="0"/>
                <a:ea typeface="TT Hoves"/>
                <a:cs typeface="Arial" panose="020B0604020202020204" pitchFamily="34" charset="0"/>
                <a:sym typeface="TT Hoves"/>
              </a:rPr>
              <a:t>/2026 </a:t>
            </a:r>
            <a:r>
              <a:rPr lang="vi-VN">
                <a:solidFill>
                  <a:srgbClr val="FFFFFF"/>
                </a:solidFill>
                <a:latin typeface="Arial" panose="020B0604020202020204" pitchFamily="34" charset="0"/>
                <a:ea typeface="TT Hoves"/>
                <a:cs typeface="Arial" panose="020B0604020202020204" pitchFamily="34" charset="0"/>
                <a:sym typeface="TT Hoves"/>
              </a:rPr>
              <a:t>thể hiện xu hướng tích cực, tái định giá và phân hóa cao, với VN-Index vượt mốc 1.800 điểm vào cuối tháng 1/2026. Thị trường kỷ niệm 30 năm phát triển, hướng tới sự minh bạch, tăng trưởng bền vững và thu hút vốn ngoại bất chấp áp lực bán ròng</a:t>
            </a:r>
            <a:r>
              <a:rPr lang="vi-VN" smtClean="0">
                <a:solidFill>
                  <a:srgbClr val="FFFFFF"/>
                </a:solidFill>
                <a:latin typeface="Arial" panose="020B0604020202020204" pitchFamily="34" charset="0"/>
                <a:ea typeface="TT Hoves"/>
                <a:cs typeface="Arial" panose="020B0604020202020204" pitchFamily="34" charset="0"/>
                <a:sym typeface="TT Hoves"/>
              </a:rPr>
              <a:t>.</a:t>
            </a:r>
            <a:r>
              <a:rPr lang="en-US">
                <a:solidFill>
                  <a:srgbClr val="FFFFFF"/>
                </a:solidFill>
                <a:latin typeface="Arial" panose="020B0604020202020204" pitchFamily="34" charset="0"/>
                <a:ea typeface="TT Hoves"/>
                <a:cs typeface="Arial" panose="020B0604020202020204" pitchFamily="34" charset="0"/>
                <a:sym typeface="TT Hoves"/>
              </a:rPr>
              <a:t> Các điểm nhấn chính </a:t>
            </a:r>
            <a:r>
              <a:rPr lang="en-US" smtClean="0">
                <a:solidFill>
                  <a:srgbClr val="FFFFFF"/>
                </a:solidFill>
                <a:latin typeface="Arial" panose="020B0604020202020204" pitchFamily="34" charset="0"/>
                <a:ea typeface="TT Hoves"/>
                <a:cs typeface="Arial" panose="020B0604020202020204" pitchFamily="34" charset="0"/>
                <a:sym typeface="TT Hoves"/>
              </a:rPr>
              <a:t>trong Quý I/2026</a:t>
            </a:r>
            <a:r>
              <a:rPr lang="en-US">
                <a:solidFill>
                  <a:srgbClr val="FFFFFF"/>
                </a:solidFill>
                <a:latin typeface="Arial" panose="020B0604020202020204" pitchFamily="34" charset="0"/>
                <a:ea typeface="TT Hoves"/>
                <a:cs typeface="Arial" panose="020B0604020202020204" pitchFamily="34" charset="0"/>
                <a:sym typeface="TT Hoves"/>
              </a:rPr>
              <a:t>:</a:t>
            </a:r>
            <a:endParaRPr lang="vi-VN">
              <a:solidFill>
                <a:srgbClr val="FFFFFF"/>
              </a:solidFill>
              <a:latin typeface="Arial" panose="020B0604020202020204" pitchFamily="34" charset="0"/>
              <a:ea typeface="TT Hoves"/>
              <a:cs typeface="Arial" panose="020B0604020202020204" pitchFamily="34" charset="0"/>
              <a:sym typeface="TT Hoves"/>
            </a:endParaRPr>
          </a:p>
          <a:p>
            <a:pPr marL="285750" indent="-285750" algn="just">
              <a:lnSpc>
                <a:spcPts val="2940"/>
              </a:lnSpc>
              <a:buFont typeface="Courier New" panose="02070309020205020404" pitchFamily="49" charset="0"/>
              <a:buChar char="o"/>
            </a:pPr>
            <a:r>
              <a:rPr lang="vi-VN" b="1" smtClean="0">
                <a:solidFill>
                  <a:srgbClr val="FFFFFF"/>
                </a:solidFill>
                <a:ea typeface="TT Hoves"/>
                <a:cs typeface="Arial" panose="020B0604020202020204" pitchFamily="34" charset="0"/>
                <a:sym typeface="TT Hoves"/>
              </a:rPr>
              <a:t>Chỉ </a:t>
            </a:r>
            <a:r>
              <a:rPr lang="vi-VN" b="1">
                <a:solidFill>
                  <a:srgbClr val="FFFFFF"/>
                </a:solidFill>
                <a:ea typeface="TT Hoves"/>
                <a:cs typeface="Arial" panose="020B0604020202020204" pitchFamily="34" charset="0"/>
                <a:sym typeface="TT Hoves"/>
              </a:rPr>
              <a:t>số và thanh khoản: </a:t>
            </a:r>
            <a:r>
              <a:rPr lang="vi-VN">
                <a:solidFill>
                  <a:srgbClr val="FFFFFF"/>
                </a:solidFill>
                <a:ea typeface="TT Hoves"/>
                <a:cs typeface="Arial" panose="020B0604020202020204" pitchFamily="34" charset="0"/>
                <a:sym typeface="TT Hoves"/>
              </a:rPr>
              <a:t>VN-Index đóng cửa tháng 1/2026 ở mức 1.829,04 điểm, tăng trưởng mạnh so với cuối năm 2025. Thanh khoản trên sàn HNX tăng 39,14% trong tháng 3, cho thấy sự sôi động trở lại.</a:t>
            </a:r>
          </a:p>
          <a:p>
            <a:pPr marL="285750" indent="-285750" algn="just">
              <a:lnSpc>
                <a:spcPts val="2940"/>
              </a:lnSpc>
              <a:buFont typeface="Courier New" panose="02070309020205020404" pitchFamily="49" charset="0"/>
              <a:buChar char="o"/>
            </a:pPr>
            <a:r>
              <a:rPr lang="vi-VN" b="1">
                <a:solidFill>
                  <a:srgbClr val="FFFFFF"/>
                </a:solidFill>
                <a:ea typeface="TT Hoves"/>
                <a:cs typeface="Arial" panose="020B0604020202020204" pitchFamily="34" charset="0"/>
                <a:sym typeface="TT Hoves"/>
              </a:rPr>
              <a:t>Xu hướng ngành: </a:t>
            </a:r>
            <a:r>
              <a:rPr lang="vi-VN" smtClean="0">
                <a:solidFill>
                  <a:srgbClr val="FFFFFF"/>
                </a:solidFill>
                <a:ea typeface="TT Hoves"/>
                <a:cs typeface="Arial" panose="020B0604020202020204" pitchFamily="34" charset="0"/>
                <a:sym typeface="TT Hoves"/>
              </a:rPr>
              <a:t>Thị </a:t>
            </a:r>
            <a:r>
              <a:rPr lang="vi-VN">
                <a:solidFill>
                  <a:srgbClr val="FFFFFF"/>
                </a:solidFill>
                <a:ea typeface="TT Hoves"/>
                <a:cs typeface="Arial" panose="020B0604020202020204" pitchFamily="34" charset="0"/>
                <a:sym typeface="TT Hoves"/>
              </a:rPr>
              <a:t>trường sàng lọc và phân hóa rõ rệt, dòng tiền tập trung vào các doanh nghiệp có kết quả kinh doanh tốt.</a:t>
            </a:r>
          </a:p>
          <a:p>
            <a:pPr marL="285750" indent="-285750" algn="just">
              <a:lnSpc>
                <a:spcPts val="2940"/>
              </a:lnSpc>
              <a:buFont typeface="Courier New" panose="02070309020205020404" pitchFamily="49" charset="0"/>
              <a:buChar char="o"/>
            </a:pPr>
            <a:r>
              <a:rPr lang="vi-VN" b="1">
                <a:solidFill>
                  <a:srgbClr val="FFFFFF"/>
                </a:solidFill>
                <a:ea typeface="TT Hoves"/>
                <a:cs typeface="Arial" panose="020B0604020202020204" pitchFamily="34" charset="0"/>
                <a:sym typeface="TT Hoves"/>
              </a:rPr>
              <a:t>Chính sách và quản lý: </a:t>
            </a:r>
            <a:r>
              <a:rPr lang="vi-VN">
                <a:solidFill>
                  <a:srgbClr val="FFFFFF"/>
                </a:solidFill>
                <a:ea typeface="TT Hoves"/>
                <a:cs typeface="Arial" panose="020B0604020202020204" pitchFamily="34" charset="0"/>
                <a:sym typeface="TT Hoves"/>
              </a:rPr>
              <a:t>Ủy ban Chứng khoán Nhà nước (UBCKNN) tăng cường quản lý, phòng chống rửa tiền và thúc đẩy công nghệ trong giao dịch tài sản mã hóa.</a:t>
            </a:r>
          </a:p>
          <a:p>
            <a:pPr marL="285750" indent="-285750" algn="just">
              <a:lnSpc>
                <a:spcPts val="2940"/>
              </a:lnSpc>
              <a:buFont typeface="Courier New" panose="02070309020205020404" pitchFamily="49" charset="0"/>
              <a:buChar char="o"/>
            </a:pPr>
            <a:r>
              <a:rPr lang="vi-VN" b="1">
                <a:solidFill>
                  <a:srgbClr val="FFFFFF"/>
                </a:solidFill>
                <a:ea typeface="TT Hoves"/>
                <a:cs typeface="Arial" panose="020B0604020202020204" pitchFamily="34" charset="0"/>
                <a:sym typeface="TT Hoves"/>
              </a:rPr>
              <a:t>Kinh tế vĩ mô: </a:t>
            </a:r>
            <a:r>
              <a:rPr lang="vi-VN">
                <a:solidFill>
                  <a:srgbClr val="FFFFFF"/>
                </a:solidFill>
                <a:ea typeface="TT Hoves"/>
                <a:cs typeface="Arial" panose="020B0604020202020204" pitchFamily="34" charset="0"/>
                <a:sym typeface="TT Hoves"/>
              </a:rPr>
              <a:t>Tổng sản phẩm trong nước (GDP) </a:t>
            </a:r>
            <a:r>
              <a:rPr lang="en-US" smtClean="0">
                <a:solidFill>
                  <a:srgbClr val="FFFFFF"/>
                </a:solidFill>
                <a:ea typeface="TT Hoves"/>
                <a:cs typeface="Arial" panose="020B0604020202020204" pitchFamily="34" charset="0"/>
                <a:sym typeface="TT Hoves"/>
              </a:rPr>
              <a:t>Q</a:t>
            </a:r>
            <a:r>
              <a:rPr lang="vi-VN" smtClean="0">
                <a:solidFill>
                  <a:srgbClr val="FFFFFF"/>
                </a:solidFill>
                <a:ea typeface="TT Hoves"/>
                <a:cs typeface="Arial" panose="020B0604020202020204" pitchFamily="34" charset="0"/>
                <a:sym typeface="TT Hoves"/>
              </a:rPr>
              <a:t>uý </a:t>
            </a:r>
            <a:r>
              <a:rPr lang="vi-VN">
                <a:solidFill>
                  <a:srgbClr val="FFFFFF"/>
                </a:solidFill>
                <a:ea typeface="TT Hoves"/>
                <a:cs typeface="Arial" panose="020B0604020202020204" pitchFamily="34" charset="0"/>
                <a:sym typeface="TT Hoves"/>
              </a:rPr>
              <a:t>I/2026 ước tăng 7,83% so với cùng kỳ năm trước, tạo nền tảng vững chắc cho tâm lý nhà đầu tư.</a:t>
            </a:r>
          </a:p>
          <a:p>
            <a:pPr marL="285750" indent="-285750" algn="just">
              <a:lnSpc>
                <a:spcPts val="2940"/>
              </a:lnSpc>
              <a:buFont typeface="Courier New" panose="02070309020205020404" pitchFamily="49" charset="0"/>
              <a:buChar char="o"/>
            </a:pPr>
            <a:r>
              <a:rPr lang="vi-VN" b="1">
                <a:solidFill>
                  <a:srgbClr val="FFFFFF"/>
                </a:solidFill>
                <a:ea typeface="TT Hoves"/>
                <a:cs typeface="Arial" panose="020B0604020202020204" pitchFamily="34" charset="0"/>
                <a:sym typeface="TT Hoves"/>
              </a:rPr>
              <a:t>Kỳ vọng: </a:t>
            </a:r>
            <a:r>
              <a:rPr lang="vi-VN">
                <a:solidFill>
                  <a:srgbClr val="FFFFFF"/>
                </a:solidFill>
                <a:ea typeface="TT Hoves"/>
                <a:cs typeface="Arial" panose="020B0604020202020204" pitchFamily="34" charset="0"/>
                <a:sym typeface="TT Hoves"/>
              </a:rPr>
              <a:t>Thị trường bước vào năm 2026 với vị thế mới, đẩy mạnh cải cách và mở rộng quy mô vốn hóa</a:t>
            </a:r>
            <a:r>
              <a:rPr lang="vi-VN" smtClean="0">
                <a:solidFill>
                  <a:srgbClr val="FFFFFF"/>
                </a:solidFill>
                <a:ea typeface="TT Hoves"/>
                <a:cs typeface="Arial" panose="020B0604020202020204" pitchFamily="34" charset="0"/>
                <a:sym typeface="TT Hoves"/>
              </a:rPr>
              <a:t>.</a:t>
            </a:r>
            <a:endParaRPr lang="vi-VN">
              <a:solidFill>
                <a:srgbClr val="FFFFFF"/>
              </a:solidFill>
              <a:ea typeface="TT Hoves"/>
              <a:cs typeface="Arial" panose="020B0604020202020204" pitchFamily="34" charset="0"/>
              <a:sym typeface="TT Hoves"/>
            </a:endParaRPr>
          </a:p>
        </p:txBody>
      </p:sp>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2195" y="0"/>
            <a:ext cx="2250203" cy="1265739"/>
          </a:xfrm>
          <a:prstGeom prst="rect">
            <a:avLst/>
          </a:prstGeom>
        </p:spPr>
      </p:pic>
      <p:sp>
        <p:nvSpPr>
          <p:cNvPr id="19" name="Freeform 4"/>
          <p:cNvSpPr/>
          <p:nvPr/>
        </p:nvSpPr>
        <p:spPr>
          <a:xfrm>
            <a:off x="8117541" y="358522"/>
            <a:ext cx="6005824" cy="622422"/>
          </a:xfrm>
          <a:custGeom>
            <a:avLst/>
            <a:gdLst/>
            <a:ahLst/>
            <a:cxnLst/>
            <a:rect l="l" t="t" r="r" b="b"/>
            <a:pathLst>
              <a:path w="6005824" h="622422">
                <a:moveTo>
                  <a:pt x="0" y="0"/>
                </a:moveTo>
                <a:lnTo>
                  <a:pt x="6005824" y="0"/>
                </a:lnTo>
                <a:lnTo>
                  <a:pt x="6005824" y="622421"/>
                </a:lnTo>
                <a:lnTo>
                  <a:pt x="0" y="622421"/>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20" name="Rectangle 19"/>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1</a:t>
            </a:r>
            <a:endParaRPr lang="en-US" sz="1600" b="1">
              <a:solidFill>
                <a:schemeClr val="bg1"/>
              </a:solidFill>
              <a:ea typeface="TT Hoves"/>
              <a:cs typeface="Arial" panose="020B0604020202020204" pitchFamily="34" charset="0"/>
              <a:sym typeface="TT Hove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4" name="Freeform 4"/>
          <p:cNvSpPr/>
          <p:nvPr/>
        </p:nvSpPr>
        <p:spPr>
          <a:xfrm>
            <a:off x="9972787" y="8341688"/>
            <a:ext cx="5724412" cy="904970"/>
          </a:xfrm>
          <a:custGeom>
            <a:avLst/>
            <a:gdLst/>
            <a:ahLst/>
            <a:cxnLst/>
            <a:rect l="l" t="t" r="r" b="b"/>
            <a:pathLst>
              <a:path w="5469601" h="904970">
                <a:moveTo>
                  <a:pt x="0" y="0"/>
                </a:moveTo>
                <a:lnTo>
                  <a:pt x="5469601" y="0"/>
                </a:lnTo>
                <a:lnTo>
                  <a:pt x="5469601" y="904971"/>
                </a:lnTo>
                <a:lnTo>
                  <a:pt x="0" y="904971"/>
                </a:lnTo>
                <a:lnTo>
                  <a:pt x="0" y="0"/>
                </a:lnTo>
                <a:close/>
              </a:path>
            </a:pathLst>
          </a:custGeom>
          <a:blipFill>
            <a:blip r:embed="rId2">
              <a:extLst>
                <a:ext uri="{96DAC541-7B7A-43D3-8B79-37D633B846F1}">
                  <asvg:svgBlip xmlns="" xmlns:asvg="http://schemas.microsoft.com/office/drawing/2016/SVG/main" r:embed="rId6"/>
                </a:ext>
              </a:extLst>
            </a:blip>
            <a:stretch>
              <a:fillRect/>
            </a:stretch>
          </a:blipFill>
        </p:spPr>
      </p:sp>
      <p:sp>
        <p:nvSpPr>
          <p:cNvPr id="5" name="Freeform 5"/>
          <p:cNvSpPr/>
          <p:nvPr/>
        </p:nvSpPr>
        <p:spPr>
          <a:xfrm rot="-507067">
            <a:off x="14985558" y="-2789491"/>
            <a:ext cx="7042553" cy="7042553"/>
          </a:xfrm>
          <a:custGeom>
            <a:avLst/>
            <a:gdLst/>
            <a:ahLst/>
            <a:cxnLst/>
            <a:rect l="l" t="t" r="r" b="b"/>
            <a:pathLst>
              <a:path w="7042553" h="7042553">
                <a:moveTo>
                  <a:pt x="0" y="0"/>
                </a:moveTo>
                <a:lnTo>
                  <a:pt x="7042553" y="0"/>
                </a:lnTo>
                <a:lnTo>
                  <a:pt x="7042553" y="7042553"/>
                </a:lnTo>
                <a:lnTo>
                  <a:pt x="0" y="7042553"/>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7" name="TextBox 7"/>
          <p:cNvSpPr txBox="1"/>
          <p:nvPr/>
        </p:nvSpPr>
        <p:spPr>
          <a:xfrm>
            <a:off x="1028700" y="2325547"/>
            <a:ext cx="7658100" cy="2603277"/>
          </a:xfrm>
          <a:prstGeom prst="rect">
            <a:avLst/>
          </a:prstGeom>
        </p:spPr>
        <p:txBody>
          <a:bodyPr wrap="square" lIns="0" tIns="0" rIns="0" bIns="0" rtlCol="0" anchor="t">
            <a:spAutoFit/>
          </a:bodyPr>
          <a:lstStyle/>
          <a:p>
            <a:pPr algn="just">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1.2. Thị trường chứng khoán với </a:t>
            </a:r>
            <a:r>
              <a:rPr lang="vi-VN" sz="2100" b="1" smtClean="0">
                <a:solidFill>
                  <a:srgbClr val="FFFFFF"/>
                </a:solidFill>
                <a:latin typeface="Arial" panose="020B0604020202020204" pitchFamily="34" charset="0"/>
                <a:ea typeface="TT Hoves"/>
                <a:cs typeface="Arial" panose="020B0604020202020204" pitchFamily="34" charset="0"/>
                <a:sym typeface="TT Hoves"/>
              </a:rPr>
              <a:t>Nhóm </a:t>
            </a:r>
            <a:r>
              <a:rPr lang="vi-VN" sz="2100" b="1">
                <a:solidFill>
                  <a:srgbClr val="FFFFFF"/>
                </a:solidFill>
                <a:latin typeface="Arial" panose="020B0604020202020204" pitchFamily="34" charset="0"/>
                <a:ea typeface="TT Hoves"/>
                <a:cs typeface="Arial" panose="020B0604020202020204" pitchFamily="34" charset="0"/>
                <a:sym typeface="TT Hoves"/>
              </a:rPr>
              <a:t>ngành bất động </a:t>
            </a:r>
            <a:r>
              <a:rPr lang="vi-VN" sz="2100" b="1" smtClean="0">
                <a:solidFill>
                  <a:srgbClr val="FFFFFF"/>
                </a:solidFill>
                <a:latin typeface="Arial" panose="020B0604020202020204" pitchFamily="34" charset="0"/>
                <a:ea typeface="TT Hoves"/>
                <a:cs typeface="Arial" panose="020B0604020202020204" pitchFamily="34" charset="0"/>
                <a:sym typeface="TT Hoves"/>
              </a:rPr>
              <a:t>sản</a:t>
            </a:r>
            <a:endParaRPr lang="en-US" sz="2100" b="1" smtClean="0">
              <a:solidFill>
                <a:srgbClr val="FFFFFF"/>
              </a:solidFill>
              <a:latin typeface="Arial" panose="020B0604020202020204" pitchFamily="34" charset="0"/>
              <a:ea typeface="TT Hoves"/>
              <a:cs typeface="Arial" panose="020B0604020202020204" pitchFamily="34" charset="0"/>
              <a:sym typeface="TT Hoves"/>
            </a:endParaRPr>
          </a:p>
          <a:p>
            <a:pPr algn="just">
              <a:lnSpc>
                <a:spcPts val="2940"/>
              </a:lnSpc>
            </a:pPr>
            <a:r>
              <a:rPr lang="vi-VN" sz="2100" b="1" smtClean="0">
                <a:solidFill>
                  <a:srgbClr val="FFFFFF"/>
                </a:solidFill>
                <a:latin typeface="Arial" panose="020B0604020202020204" pitchFamily="34" charset="0"/>
                <a:ea typeface="TT Hoves"/>
                <a:cs typeface="Arial" panose="020B0604020202020204" pitchFamily="34" charset="0"/>
                <a:sym typeface="TT Hoves"/>
              </a:rPr>
              <a:t> </a:t>
            </a:r>
            <a:endParaRPr lang="en-US" sz="2100" b="1" smtClean="0">
              <a:solidFill>
                <a:srgbClr val="FFFFFF"/>
              </a:solidFill>
              <a:latin typeface="Arial" panose="020B0604020202020204" pitchFamily="34" charset="0"/>
              <a:ea typeface="TT Hoves"/>
              <a:cs typeface="Arial" panose="020B0604020202020204" pitchFamily="34" charset="0"/>
              <a:sym typeface="TT Hoves"/>
            </a:endParaRPr>
          </a:p>
          <a:p>
            <a:pPr algn="just">
              <a:lnSpc>
                <a:spcPts val="2940"/>
              </a:lnSpc>
            </a:pPr>
            <a:r>
              <a:rPr lang="vi-VN" sz="2100" smtClean="0">
                <a:solidFill>
                  <a:srgbClr val="FFFFFF"/>
                </a:solidFill>
                <a:latin typeface="Arial" panose="020B0604020202020204" pitchFamily="34" charset="0"/>
                <a:ea typeface="TT Hoves"/>
                <a:cs typeface="Arial" panose="020B0604020202020204" pitchFamily="34" charset="0"/>
                <a:sym typeface="TT Hoves"/>
              </a:rPr>
              <a:t>Diễn </a:t>
            </a:r>
            <a:r>
              <a:rPr lang="vi-VN" sz="2100">
                <a:solidFill>
                  <a:srgbClr val="FFFFFF"/>
                </a:solidFill>
                <a:latin typeface="Arial" panose="020B0604020202020204" pitchFamily="34" charset="0"/>
                <a:ea typeface="TT Hoves"/>
                <a:cs typeface="Arial" panose="020B0604020202020204" pitchFamily="34" charset="0"/>
                <a:sym typeface="TT Hoves"/>
              </a:rPr>
              <a:t>biến nhóm cổ phiếu bất động sản (BĐS) trong Quý </a:t>
            </a:r>
            <a:r>
              <a:rPr lang="en-US" sz="2100" smtClean="0">
                <a:solidFill>
                  <a:srgbClr val="FFFFFF"/>
                </a:solidFill>
                <a:latin typeface="Arial" panose="020B0604020202020204" pitchFamily="34" charset="0"/>
                <a:ea typeface="TT Hoves"/>
                <a:cs typeface="Arial" panose="020B0604020202020204" pitchFamily="34" charset="0"/>
                <a:sym typeface="TT Hoves"/>
              </a:rPr>
              <a:t>I</a:t>
            </a:r>
            <a:r>
              <a:rPr lang="vi-VN" sz="2100" smtClean="0">
                <a:solidFill>
                  <a:srgbClr val="FFFFFF"/>
                </a:solidFill>
                <a:latin typeface="Arial" panose="020B0604020202020204" pitchFamily="34" charset="0"/>
                <a:ea typeface="TT Hoves"/>
                <a:cs typeface="Arial" panose="020B0604020202020204" pitchFamily="34" charset="0"/>
                <a:sym typeface="TT Hoves"/>
              </a:rPr>
              <a:t>/2026 </a:t>
            </a:r>
            <a:r>
              <a:rPr lang="vi-VN" sz="2100">
                <a:solidFill>
                  <a:srgbClr val="FFFFFF"/>
                </a:solidFill>
                <a:latin typeface="Arial" panose="020B0604020202020204" pitchFamily="34" charset="0"/>
                <a:ea typeface="TT Hoves"/>
                <a:cs typeface="Arial" panose="020B0604020202020204" pitchFamily="34" charset="0"/>
                <a:sym typeface="TT Hoves"/>
              </a:rPr>
              <a:t>ghi nhận trạng thái hồi phục mạnh mẽ về lợi nhuận nhưng giá cổ phiếu phân hóa sâu sắc. Sau giai đoạn suy yếu kéo dài từ cuối năm 2025, dòng tiền đã bắt đầu quay lại "bắt đáy" tại các mã có nền tảng cơ bản tốt hoặc có câu chuyện riêng vào cuối quý.</a:t>
            </a:r>
          </a:p>
        </p:txBody>
      </p:sp>
      <p:sp>
        <p:nvSpPr>
          <p:cNvPr id="10" name="TextBox 10"/>
          <p:cNvSpPr txBox="1"/>
          <p:nvPr/>
        </p:nvSpPr>
        <p:spPr>
          <a:xfrm>
            <a:off x="10037101" y="2927073"/>
            <a:ext cx="5700349" cy="1487587"/>
          </a:xfrm>
          <a:prstGeom prst="rect">
            <a:avLst/>
          </a:prstGeom>
        </p:spPr>
        <p:txBody>
          <a:bodyPr wrap="square" lIns="0" tIns="0" rIns="0" bIns="0" rtlCol="0" anchor="t">
            <a:spAutoFit/>
          </a:bodyPr>
          <a:lstStyle/>
          <a:p>
            <a:pPr algn="just">
              <a:lnSpc>
                <a:spcPts val="2940"/>
              </a:lnSpc>
            </a:pPr>
            <a:r>
              <a:rPr lang="en-US" sz="2100">
                <a:solidFill>
                  <a:srgbClr val="FFFFFF"/>
                </a:solidFill>
                <a:latin typeface="Arial" panose="020B0604020202020204" pitchFamily="34" charset="0"/>
                <a:ea typeface="TT Hoves"/>
                <a:cs typeface="Arial" panose="020B0604020202020204" pitchFamily="34" charset="0"/>
                <a:sym typeface="TT Hoves"/>
              </a:rPr>
              <a:t>Sau khi VN-Index điều chỉnh sâu, nhóm BĐS bất ngờ hút dòng tiền lớn (khoảng </a:t>
            </a:r>
            <a:r>
              <a:rPr lang="en-US" sz="2100">
                <a:solidFill>
                  <a:srgbClr val="33CC33"/>
                </a:solidFill>
                <a:latin typeface="Arial" panose="020B0604020202020204" pitchFamily="34" charset="0"/>
                <a:ea typeface="TT Hoves"/>
                <a:cs typeface="Arial" panose="020B0604020202020204" pitchFamily="34" charset="0"/>
                <a:sym typeface="TT Hoves"/>
              </a:rPr>
              <a:t>1.935 tỷ </a:t>
            </a:r>
            <a:r>
              <a:rPr lang="en-US" sz="2100">
                <a:solidFill>
                  <a:schemeClr val="bg1"/>
                </a:solidFill>
                <a:latin typeface="Arial" panose="020B0604020202020204" pitchFamily="34" charset="0"/>
                <a:ea typeface="TT Hoves"/>
                <a:cs typeface="Arial" panose="020B0604020202020204" pitchFamily="34" charset="0"/>
                <a:sym typeface="TT Hoves"/>
              </a:rPr>
              <a:t>đồng </a:t>
            </a:r>
            <a:r>
              <a:rPr lang="en-US" sz="2100">
                <a:solidFill>
                  <a:srgbClr val="FFFFFF"/>
                </a:solidFill>
                <a:latin typeface="Arial" panose="020B0604020202020204" pitchFamily="34" charset="0"/>
                <a:ea typeface="TT Hoves"/>
                <a:cs typeface="Arial" panose="020B0604020202020204" pitchFamily="34" charset="0"/>
                <a:sym typeface="TT Hoves"/>
              </a:rPr>
              <a:t>trong phiên giao dịch ngày 24/3/2026), kéo nhiều mã tăng kịch trần.</a:t>
            </a:r>
          </a:p>
        </p:txBody>
      </p:sp>
      <p:sp>
        <p:nvSpPr>
          <p:cNvPr id="11" name="TextBox 11"/>
          <p:cNvSpPr txBox="1"/>
          <p:nvPr/>
        </p:nvSpPr>
        <p:spPr>
          <a:xfrm>
            <a:off x="9996850" y="2325547"/>
            <a:ext cx="5700349" cy="371897"/>
          </a:xfrm>
          <a:prstGeom prst="rect">
            <a:avLst/>
          </a:prstGeom>
        </p:spPr>
        <p:txBody>
          <a:bodyPr wrap="square" lIns="0" tIns="0" rIns="0" bIns="0" rtlCol="0" anchor="t">
            <a:spAutoFit/>
          </a:bodyPr>
          <a:lstStyle/>
          <a:p>
            <a:pPr>
              <a:lnSpc>
                <a:spcPts val="2940"/>
              </a:lnSpc>
            </a:pPr>
            <a:r>
              <a:rPr lang="en-US" sz="2100" smtClean="0">
                <a:solidFill>
                  <a:srgbClr val="75FF82"/>
                </a:solidFill>
                <a:latin typeface="Arial" panose="020B0604020202020204" pitchFamily="34" charset="0"/>
                <a:ea typeface="TT Hoves"/>
                <a:cs typeface="Arial" panose="020B0604020202020204" pitchFamily="34" charset="0"/>
                <a:sym typeface="TT Hoves"/>
              </a:rPr>
              <a:t>Nhịp </a:t>
            </a:r>
            <a:r>
              <a:rPr lang="en-US" sz="2100">
                <a:solidFill>
                  <a:srgbClr val="75FF82"/>
                </a:solidFill>
                <a:latin typeface="Arial" panose="020B0604020202020204" pitchFamily="34" charset="0"/>
                <a:ea typeface="TT Hoves"/>
                <a:cs typeface="Arial" panose="020B0604020202020204" pitchFamily="34" charset="0"/>
                <a:sym typeface="TT Hoves"/>
              </a:rPr>
              <a:t>hồi phục kỹ thuật</a:t>
            </a:r>
          </a:p>
        </p:txBody>
      </p:sp>
      <p:sp>
        <p:nvSpPr>
          <p:cNvPr id="13" name="TextBox 13"/>
          <p:cNvSpPr txBox="1"/>
          <p:nvPr/>
        </p:nvSpPr>
        <p:spPr>
          <a:xfrm>
            <a:off x="10037101" y="5583472"/>
            <a:ext cx="5700349" cy="743793"/>
          </a:xfrm>
          <a:prstGeom prst="rect">
            <a:avLst/>
          </a:prstGeom>
        </p:spPr>
        <p:txBody>
          <a:bodyPr wrap="square" lIns="0" tIns="0" rIns="0" bIns="0" rtlCol="0" anchor="t">
            <a:spAutoFit/>
          </a:bodyPr>
          <a:lstStyle/>
          <a:p>
            <a:pPr algn="just">
              <a:lnSpc>
                <a:spcPts val="2940"/>
              </a:lnSpc>
            </a:pPr>
            <a:r>
              <a:rPr lang="en-US" sz="2100" smtClean="0">
                <a:solidFill>
                  <a:srgbClr val="75FF82"/>
                </a:solidFill>
                <a:latin typeface="Arial" panose="020B0604020202020204" pitchFamily="34" charset="0"/>
                <a:ea typeface="TT Hoves"/>
                <a:cs typeface="Arial" panose="020B0604020202020204" pitchFamily="34" charset="0"/>
                <a:sym typeface="TT Hoves"/>
              </a:rPr>
              <a:t>TCH</a:t>
            </a:r>
            <a:r>
              <a:rPr lang="en-US" sz="2100">
                <a:solidFill>
                  <a:srgbClr val="75FF82"/>
                </a:solidFill>
                <a:latin typeface="Arial" panose="020B0604020202020204" pitchFamily="34" charset="0"/>
                <a:ea typeface="TT Hoves"/>
                <a:cs typeface="Arial" panose="020B0604020202020204" pitchFamily="34" charset="0"/>
                <a:sym typeface="TT Hoves"/>
              </a:rPr>
              <a:t>: </a:t>
            </a:r>
            <a:r>
              <a:rPr lang="en-US" sz="2100">
                <a:solidFill>
                  <a:schemeClr val="bg1"/>
                </a:solidFill>
                <a:latin typeface="Arial" panose="020B0604020202020204" pitchFamily="34" charset="0"/>
                <a:ea typeface="TT Hoves"/>
                <a:cs typeface="Arial" panose="020B0604020202020204" pitchFamily="34" charset="0"/>
                <a:sym typeface="TT Hoves"/>
              </a:rPr>
              <a:t>Ghi nhận mức tăng </a:t>
            </a:r>
            <a:r>
              <a:rPr lang="en-US" sz="2100">
                <a:solidFill>
                  <a:srgbClr val="75FF82"/>
                </a:solidFill>
                <a:latin typeface="Arial" panose="020B0604020202020204" pitchFamily="34" charset="0"/>
                <a:ea typeface="TT Hoves"/>
                <a:cs typeface="Arial" panose="020B0604020202020204" pitchFamily="34" charset="0"/>
                <a:sym typeface="TT Hoves"/>
              </a:rPr>
              <a:t>9,42% </a:t>
            </a:r>
            <a:r>
              <a:rPr lang="en-US" sz="2100">
                <a:solidFill>
                  <a:schemeClr val="bg1"/>
                </a:solidFill>
                <a:latin typeface="Arial" panose="020B0604020202020204" pitchFamily="34" charset="0"/>
                <a:ea typeface="TT Hoves"/>
                <a:cs typeface="Arial" panose="020B0604020202020204" pitchFamily="34" charset="0"/>
                <a:sym typeface="TT Hoves"/>
              </a:rPr>
              <a:t>cùng thời điểm và tiếp tục hút dòng tiền mạnh vào cuối tháng.</a:t>
            </a:r>
          </a:p>
        </p:txBody>
      </p:sp>
      <p:sp>
        <p:nvSpPr>
          <p:cNvPr id="15" name="TextBox 15"/>
          <p:cNvSpPr txBox="1"/>
          <p:nvPr/>
        </p:nvSpPr>
        <p:spPr>
          <a:xfrm>
            <a:off x="10013038" y="4834119"/>
            <a:ext cx="5700349" cy="371897"/>
          </a:xfrm>
          <a:prstGeom prst="rect">
            <a:avLst/>
          </a:prstGeom>
        </p:spPr>
        <p:txBody>
          <a:bodyPr wrap="square" lIns="0" tIns="0" rIns="0" bIns="0" rtlCol="0" anchor="t">
            <a:spAutoFit/>
          </a:bodyPr>
          <a:lstStyle/>
          <a:p>
            <a:pPr algn="just">
              <a:lnSpc>
                <a:spcPts val="2940"/>
              </a:lnSpc>
            </a:pPr>
            <a:r>
              <a:rPr lang="en-US" sz="2100">
                <a:solidFill>
                  <a:srgbClr val="75FF82"/>
                </a:solidFill>
                <a:latin typeface="Arial" panose="020B0604020202020204" pitchFamily="34" charset="0"/>
                <a:ea typeface="TT Hoves"/>
                <a:cs typeface="Arial" panose="020B0604020202020204" pitchFamily="34" charset="0"/>
                <a:sym typeface="TT Hoves"/>
              </a:rPr>
              <a:t>NVL: </a:t>
            </a:r>
            <a:r>
              <a:rPr lang="en-US" sz="2100">
                <a:solidFill>
                  <a:schemeClr val="bg1"/>
                </a:solidFill>
                <a:latin typeface="Arial" panose="020B0604020202020204" pitchFamily="34" charset="0"/>
                <a:ea typeface="TT Hoves"/>
                <a:cs typeface="Arial" panose="020B0604020202020204" pitchFamily="34" charset="0"/>
                <a:sym typeface="TT Hoves"/>
              </a:rPr>
              <a:t>Tăng</a:t>
            </a:r>
            <a:r>
              <a:rPr lang="en-US" sz="2100">
                <a:solidFill>
                  <a:srgbClr val="75FF82"/>
                </a:solidFill>
                <a:latin typeface="Arial" panose="020B0604020202020204" pitchFamily="34" charset="0"/>
                <a:ea typeface="TT Hoves"/>
                <a:cs typeface="Arial" panose="020B0604020202020204" pitchFamily="34" charset="0"/>
                <a:sym typeface="TT Hoves"/>
              </a:rPr>
              <a:t> 12,44% </a:t>
            </a:r>
            <a:r>
              <a:rPr lang="en-US" sz="2100" smtClean="0">
                <a:solidFill>
                  <a:schemeClr val="bg1"/>
                </a:solidFill>
                <a:latin typeface="Arial" panose="020B0604020202020204" pitchFamily="34" charset="0"/>
                <a:ea typeface="TT Hoves"/>
                <a:cs typeface="Arial" panose="020B0604020202020204" pitchFamily="34" charset="0"/>
                <a:sym typeface="TT Hoves"/>
              </a:rPr>
              <a:t>giữa </a:t>
            </a:r>
            <a:r>
              <a:rPr lang="en-US" sz="2100">
                <a:solidFill>
                  <a:schemeClr val="bg1"/>
                </a:solidFill>
                <a:latin typeface="Arial" panose="020B0604020202020204" pitchFamily="34" charset="0"/>
                <a:ea typeface="TT Hoves"/>
                <a:cs typeface="Arial" panose="020B0604020202020204" pitchFamily="34" charset="0"/>
                <a:sym typeface="TT Hoves"/>
              </a:rPr>
              <a:t>tháng </a:t>
            </a:r>
            <a:r>
              <a:rPr lang="en-US" sz="2100" smtClean="0">
                <a:solidFill>
                  <a:schemeClr val="bg1"/>
                </a:solidFill>
                <a:latin typeface="Arial" panose="020B0604020202020204" pitchFamily="34" charset="0"/>
                <a:ea typeface="TT Hoves"/>
                <a:cs typeface="Arial" panose="020B0604020202020204" pitchFamily="34" charset="0"/>
                <a:sym typeface="TT Hoves"/>
              </a:rPr>
              <a:t>3/2026</a:t>
            </a:r>
            <a:endParaRPr lang="en-US" sz="2100">
              <a:solidFill>
                <a:schemeClr val="bg1"/>
              </a:solidFill>
              <a:latin typeface="Arial" panose="020B0604020202020204" pitchFamily="34" charset="0"/>
              <a:ea typeface="TT Hoves"/>
              <a:cs typeface="Arial" panose="020B0604020202020204" pitchFamily="34" charset="0"/>
              <a:sym typeface="TT Hoves"/>
            </a:endParaRPr>
          </a:p>
        </p:txBody>
      </p:sp>
      <p:sp>
        <p:nvSpPr>
          <p:cNvPr id="17" name="TextBox 17"/>
          <p:cNvSpPr txBox="1"/>
          <p:nvPr/>
        </p:nvSpPr>
        <p:spPr>
          <a:xfrm>
            <a:off x="10037101" y="6702716"/>
            <a:ext cx="5700349" cy="743793"/>
          </a:xfrm>
          <a:prstGeom prst="rect">
            <a:avLst/>
          </a:prstGeom>
        </p:spPr>
        <p:txBody>
          <a:bodyPr wrap="square" lIns="0" tIns="0" rIns="0" bIns="0" rtlCol="0" anchor="t">
            <a:spAutoFit/>
          </a:bodyPr>
          <a:lstStyle/>
          <a:p>
            <a:pPr algn="just">
              <a:lnSpc>
                <a:spcPts val="2940"/>
              </a:lnSpc>
            </a:pPr>
            <a:r>
              <a:rPr lang="en-US" sz="2100" smtClean="0">
                <a:solidFill>
                  <a:srgbClr val="75FF82"/>
                </a:solidFill>
                <a:latin typeface="Arial" panose="020B0604020202020204" pitchFamily="34" charset="0"/>
                <a:ea typeface="TT Hoves"/>
                <a:cs typeface="Arial" panose="020B0604020202020204" pitchFamily="34" charset="0"/>
                <a:sym typeface="TT Hoves"/>
              </a:rPr>
              <a:t>DIG</a:t>
            </a:r>
            <a:r>
              <a:rPr lang="en-US" sz="2100">
                <a:solidFill>
                  <a:srgbClr val="75FF82"/>
                </a:solidFill>
                <a:latin typeface="Arial" panose="020B0604020202020204" pitchFamily="34" charset="0"/>
                <a:ea typeface="TT Hoves"/>
                <a:cs typeface="Arial" panose="020B0604020202020204" pitchFamily="34" charset="0"/>
                <a:sym typeface="TT Hoves"/>
              </a:rPr>
              <a:t>, DXG: </a:t>
            </a:r>
            <a:r>
              <a:rPr lang="en-US" sz="2100">
                <a:solidFill>
                  <a:schemeClr val="bg1"/>
                </a:solidFill>
                <a:latin typeface="Arial" panose="020B0604020202020204" pitchFamily="34" charset="0"/>
                <a:ea typeface="TT Hoves"/>
                <a:cs typeface="Arial" panose="020B0604020202020204" pitchFamily="34" charset="0"/>
                <a:sym typeface="TT Hoves"/>
              </a:rPr>
              <a:t>Đồng loạt bứt phá từ </a:t>
            </a:r>
            <a:r>
              <a:rPr lang="en-US" sz="2100">
                <a:solidFill>
                  <a:srgbClr val="75FF82"/>
                </a:solidFill>
                <a:latin typeface="Arial" panose="020B0604020202020204" pitchFamily="34" charset="0"/>
                <a:ea typeface="TT Hoves"/>
                <a:cs typeface="Arial" panose="020B0604020202020204" pitchFamily="34" charset="0"/>
                <a:sym typeface="TT Hoves"/>
              </a:rPr>
              <a:t>5% - 9% </a:t>
            </a:r>
            <a:r>
              <a:rPr lang="en-US" sz="2100">
                <a:solidFill>
                  <a:schemeClr val="bg1"/>
                </a:solidFill>
                <a:latin typeface="Arial" panose="020B0604020202020204" pitchFamily="34" charset="0"/>
                <a:ea typeface="TT Hoves"/>
                <a:cs typeface="Arial" panose="020B0604020202020204" pitchFamily="34" charset="0"/>
                <a:sym typeface="TT Hoves"/>
              </a:rPr>
              <a:t>trong các phiên hồi phục mạnh cuối quý.</a:t>
            </a:r>
          </a:p>
        </p:txBody>
      </p:sp>
      <p:pic>
        <p:nvPicPr>
          <p:cNvPr id="18" name="Pictur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1000" y="0"/>
            <a:ext cx="2250203" cy="1265739"/>
          </a:xfrm>
          <a:prstGeom prst="rect">
            <a:avLst/>
          </a:prstGeom>
        </p:spPr>
      </p:pic>
      <p:sp>
        <p:nvSpPr>
          <p:cNvPr id="19" name="TextBox 17"/>
          <p:cNvSpPr txBox="1"/>
          <p:nvPr/>
        </p:nvSpPr>
        <p:spPr>
          <a:xfrm>
            <a:off x="1028700" y="1363588"/>
            <a:ext cx="9979037" cy="782265"/>
          </a:xfrm>
          <a:prstGeom prst="rect">
            <a:avLst/>
          </a:prstGeom>
        </p:spPr>
        <p:txBody>
          <a:bodyPr wrap="square" lIns="0" tIns="0" rIns="0" bIns="0" rtlCol="0" anchor="t">
            <a:spAutoFit/>
          </a:bodyPr>
          <a:lstStyle/>
          <a:p>
            <a:pPr>
              <a:lnSpc>
                <a:spcPts val="6144"/>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 </a:t>
            </a:r>
            <a:r>
              <a:rPr lang="vi-VN" sz="3000" b="1" smtClean="0">
                <a:solidFill>
                  <a:srgbClr val="75FF82"/>
                </a:solidFill>
                <a:latin typeface="Arial" panose="020B0604020202020204" pitchFamily="34" charset="0"/>
                <a:ea typeface="TT Hoves"/>
                <a:cs typeface="Arial" panose="020B0604020202020204" pitchFamily="34" charset="0"/>
                <a:sym typeface="TT Hoves"/>
              </a:rPr>
              <a:t>Tổng </a:t>
            </a:r>
            <a:r>
              <a:rPr lang="vi-VN" sz="3000" b="1">
                <a:solidFill>
                  <a:srgbClr val="75FF82"/>
                </a:solidFill>
                <a:latin typeface="Arial" panose="020B0604020202020204" pitchFamily="34" charset="0"/>
                <a:ea typeface="TT Hoves"/>
                <a:cs typeface="Arial" panose="020B0604020202020204" pitchFamily="34" charset="0"/>
                <a:sym typeface="TT Hoves"/>
              </a:rPr>
              <a:t>quan thị trường chứng </a:t>
            </a:r>
            <a:r>
              <a:rPr lang="vi-VN" sz="3000" b="1" smtClean="0">
                <a:solidFill>
                  <a:srgbClr val="75FF82"/>
                </a:solidFill>
                <a:latin typeface="Arial" panose="020B0604020202020204" pitchFamily="34" charset="0"/>
                <a:ea typeface="TT Hoves"/>
                <a:cs typeface="Arial" panose="020B0604020202020204" pitchFamily="34" charset="0"/>
                <a:sym typeface="TT Hoves"/>
              </a:rPr>
              <a:t>khoán</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sp>
        <p:nvSpPr>
          <p:cNvPr id="14" name="Freeform 10"/>
          <p:cNvSpPr/>
          <p:nvPr/>
        </p:nvSpPr>
        <p:spPr>
          <a:xfrm>
            <a:off x="1143000" y="5583472"/>
            <a:ext cx="7543800" cy="3665593"/>
          </a:xfrm>
          <a:custGeom>
            <a:avLst/>
            <a:gdLst/>
            <a:ahLst/>
            <a:cxnLst/>
            <a:rect l="l" t="t" r="r" b="b"/>
            <a:pathLst>
              <a:path w="762000" h="640080">
                <a:moveTo>
                  <a:pt x="0" y="0"/>
                </a:moveTo>
                <a:lnTo>
                  <a:pt x="762000" y="0"/>
                </a:lnTo>
                <a:lnTo>
                  <a:pt x="762000" y="640080"/>
                </a:lnTo>
                <a:lnTo>
                  <a:pt x="0" y="640080"/>
                </a:lnTo>
                <a:lnTo>
                  <a:pt x="0" y="0"/>
                </a:lnTo>
                <a:close/>
              </a:path>
            </a:pathLst>
          </a:custGeom>
          <a:blipFill>
            <a:blip r:embed="rId10"/>
            <a:stretch>
              <a:fillRect/>
            </a:stretch>
          </a:blipFill>
        </p:spPr>
      </p:sp>
      <p:sp>
        <p:nvSpPr>
          <p:cNvPr id="16" name="Rectangle 15"/>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2</a:t>
            </a:r>
            <a:endParaRPr lang="en-US" sz="1600" b="1">
              <a:solidFill>
                <a:schemeClr val="bg1"/>
              </a:solidFill>
              <a:ea typeface="TT Hoves"/>
              <a:cs typeface="Arial" panose="020B0604020202020204" pitchFamily="34" charset="0"/>
              <a:sym typeface="TT Hove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4" name="Freeform 4"/>
          <p:cNvSpPr/>
          <p:nvPr/>
        </p:nvSpPr>
        <p:spPr>
          <a:xfrm>
            <a:off x="10515600" y="9337483"/>
            <a:ext cx="6005824" cy="622422"/>
          </a:xfrm>
          <a:custGeom>
            <a:avLst/>
            <a:gdLst/>
            <a:ahLst/>
            <a:cxnLst/>
            <a:rect l="l" t="t" r="r" b="b"/>
            <a:pathLst>
              <a:path w="6005824" h="622422">
                <a:moveTo>
                  <a:pt x="0" y="0"/>
                </a:moveTo>
                <a:lnTo>
                  <a:pt x="6005824" y="0"/>
                </a:lnTo>
                <a:lnTo>
                  <a:pt x="6005824" y="622421"/>
                </a:lnTo>
                <a:lnTo>
                  <a:pt x="0" y="622421"/>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5" name="TextBox 5"/>
          <p:cNvSpPr txBox="1"/>
          <p:nvPr/>
        </p:nvSpPr>
        <p:spPr>
          <a:xfrm>
            <a:off x="1000626" y="1440566"/>
            <a:ext cx="5630713" cy="859210"/>
          </a:xfrm>
          <a:prstGeom prst="rect">
            <a:avLst/>
          </a:prstGeom>
        </p:spPr>
        <p:txBody>
          <a:bodyPr lIns="0" tIns="0" rIns="0" bIns="0" rtlCol="0" anchor="t">
            <a:spAutoFit/>
          </a:bodyPr>
          <a:lstStyle/>
          <a:p>
            <a:pPr algn="l">
              <a:lnSpc>
                <a:spcPts val="6719"/>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II. Về cổ phiếu CEO</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sp>
        <p:nvSpPr>
          <p:cNvPr id="6" name="TextBox 6"/>
          <p:cNvSpPr txBox="1"/>
          <p:nvPr/>
        </p:nvSpPr>
        <p:spPr>
          <a:xfrm>
            <a:off x="1028700" y="2496219"/>
            <a:ext cx="7048499" cy="2975173"/>
          </a:xfrm>
          <a:prstGeom prst="rect">
            <a:avLst/>
          </a:prstGeom>
        </p:spPr>
        <p:txBody>
          <a:bodyPr wrap="square" lIns="0" tIns="0" rIns="0" bIns="0" rtlCol="0" anchor="t">
            <a:spAutoFit/>
          </a:bodyPr>
          <a:lstStyle/>
          <a:p>
            <a:pPr algn="l">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2.1. Thông tin chung</a:t>
            </a:r>
          </a:p>
          <a:p>
            <a:pPr marL="342900" indent="-342900">
              <a:lnSpc>
                <a:spcPts val="2940"/>
              </a:lnSpc>
              <a:buFont typeface="Courier New" panose="02070309020205020404" pitchFamily="49" charset="0"/>
              <a:buChar char="o"/>
            </a:pPr>
            <a:r>
              <a:rPr lang="vi-VN" sz="2000" smtClean="0">
                <a:solidFill>
                  <a:srgbClr val="FFFFFF"/>
                </a:solidFill>
                <a:ea typeface="TT Hoves"/>
                <a:cs typeface="Arial" panose="020B0604020202020204" pitchFamily="34" charset="0"/>
                <a:sym typeface="TT Hoves"/>
              </a:rPr>
              <a:t>Loại </a:t>
            </a:r>
            <a:r>
              <a:rPr lang="vi-VN" sz="2000">
                <a:solidFill>
                  <a:srgbClr val="FFFFFF"/>
                </a:solidFill>
                <a:ea typeface="TT Hoves"/>
                <a:cs typeface="Arial" panose="020B0604020202020204" pitchFamily="34" charset="0"/>
                <a:sym typeface="TT Hoves"/>
              </a:rPr>
              <a:t>chứng khoán: cổ phiếu phổ thông</a:t>
            </a:r>
          </a:p>
          <a:p>
            <a:pPr marL="342900" indent="-342900">
              <a:lnSpc>
                <a:spcPts val="2940"/>
              </a:lnSpc>
              <a:buFont typeface="Courier New" panose="02070309020205020404" pitchFamily="49" charset="0"/>
              <a:buChar char="o"/>
            </a:pPr>
            <a:r>
              <a:rPr lang="vi-VN" sz="2000" smtClean="0">
                <a:solidFill>
                  <a:srgbClr val="FFFFFF"/>
                </a:solidFill>
                <a:ea typeface="TT Hoves"/>
                <a:cs typeface="Arial" panose="020B0604020202020204" pitchFamily="34" charset="0"/>
                <a:sym typeface="TT Hoves"/>
              </a:rPr>
              <a:t>Sàn </a:t>
            </a:r>
            <a:r>
              <a:rPr lang="vi-VN" sz="2000">
                <a:solidFill>
                  <a:srgbClr val="FFFFFF"/>
                </a:solidFill>
                <a:ea typeface="TT Hoves"/>
                <a:cs typeface="Arial" panose="020B0604020202020204" pitchFamily="34" charset="0"/>
                <a:sym typeface="TT Hoves"/>
              </a:rPr>
              <a:t>giao dịch: Sở Giao dịch chứng khoán Hà Nội (HNX)</a:t>
            </a:r>
          </a:p>
          <a:p>
            <a:pPr marL="342900" indent="-342900">
              <a:lnSpc>
                <a:spcPts val="2940"/>
              </a:lnSpc>
              <a:buFont typeface="Courier New" panose="02070309020205020404" pitchFamily="49" charset="0"/>
              <a:buChar char="o"/>
            </a:pPr>
            <a:r>
              <a:rPr lang="vi-VN" sz="2000" smtClean="0">
                <a:solidFill>
                  <a:srgbClr val="FFFFFF"/>
                </a:solidFill>
                <a:ea typeface="TT Hoves"/>
                <a:cs typeface="Arial" panose="020B0604020202020204" pitchFamily="34" charset="0"/>
                <a:sym typeface="TT Hoves"/>
              </a:rPr>
              <a:t>Ngày </a:t>
            </a:r>
            <a:r>
              <a:rPr lang="vi-VN" sz="2000">
                <a:solidFill>
                  <a:srgbClr val="FFFFFF"/>
                </a:solidFill>
                <a:ea typeface="TT Hoves"/>
                <a:cs typeface="Arial" panose="020B0604020202020204" pitchFamily="34" charset="0"/>
                <a:sym typeface="TT Hoves"/>
              </a:rPr>
              <a:t>niêm yết đầu tiên: 29/09/2014</a:t>
            </a:r>
          </a:p>
          <a:p>
            <a:pPr marL="342900" indent="-342900">
              <a:lnSpc>
                <a:spcPts val="2940"/>
              </a:lnSpc>
              <a:buFont typeface="Courier New" panose="02070309020205020404" pitchFamily="49" charset="0"/>
              <a:buChar char="o"/>
            </a:pPr>
            <a:r>
              <a:rPr lang="vi-VN" sz="2000" smtClean="0">
                <a:solidFill>
                  <a:srgbClr val="FFFFFF"/>
                </a:solidFill>
                <a:ea typeface="TT Hoves"/>
                <a:cs typeface="Arial" panose="020B0604020202020204" pitchFamily="34" charset="0"/>
                <a:sym typeface="TT Hoves"/>
              </a:rPr>
              <a:t>Khối </a:t>
            </a:r>
            <a:r>
              <a:rPr lang="vi-VN" sz="2000">
                <a:solidFill>
                  <a:srgbClr val="FFFFFF"/>
                </a:solidFill>
                <a:ea typeface="TT Hoves"/>
                <a:cs typeface="Arial" panose="020B0604020202020204" pitchFamily="34" charset="0"/>
                <a:sym typeface="TT Hoves"/>
              </a:rPr>
              <a:t>lượng niêm yết hiện tại: 567.416.075 cổ phiếu</a:t>
            </a:r>
          </a:p>
          <a:p>
            <a:pPr marL="342900" indent="-342900">
              <a:lnSpc>
                <a:spcPts val="2940"/>
              </a:lnSpc>
              <a:buFont typeface="Courier New" panose="02070309020205020404" pitchFamily="49" charset="0"/>
              <a:buChar char="o"/>
            </a:pPr>
            <a:r>
              <a:rPr lang="vi-VN" sz="2000" smtClean="0">
                <a:solidFill>
                  <a:srgbClr val="FFFFFF"/>
                </a:solidFill>
                <a:ea typeface="TT Hoves"/>
                <a:cs typeface="Arial" panose="020B0604020202020204" pitchFamily="34" charset="0"/>
                <a:sym typeface="TT Hoves"/>
              </a:rPr>
              <a:t>Khối </a:t>
            </a:r>
            <a:r>
              <a:rPr lang="vi-VN" sz="2000">
                <a:solidFill>
                  <a:srgbClr val="FFFFFF"/>
                </a:solidFill>
                <a:ea typeface="TT Hoves"/>
                <a:cs typeface="Arial" panose="020B0604020202020204" pitchFamily="34" charset="0"/>
                <a:sym typeface="TT Hoves"/>
              </a:rPr>
              <a:t>lượng cổ phiếu đang lưu hành: 567.416.075 cổ </a:t>
            </a:r>
            <a:r>
              <a:rPr lang="vi-VN" sz="2000" smtClean="0">
                <a:solidFill>
                  <a:srgbClr val="FFFFFF"/>
                </a:solidFill>
                <a:ea typeface="TT Hoves"/>
                <a:cs typeface="Arial" panose="020B0604020202020204" pitchFamily="34" charset="0"/>
                <a:sym typeface="TT Hoves"/>
              </a:rPr>
              <a:t>phiếu</a:t>
            </a:r>
            <a:endParaRPr lang="en-US" sz="2000" smtClean="0">
              <a:solidFill>
                <a:srgbClr val="FFFFFF"/>
              </a:solidFill>
              <a:ea typeface="TT Hoves"/>
              <a:cs typeface="Arial" panose="020B0604020202020204" pitchFamily="34" charset="0"/>
              <a:sym typeface="TT Hoves"/>
            </a:endParaRPr>
          </a:p>
          <a:p>
            <a:pPr marL="342900" indent="-342900">
              <a:lnSpc>
                <a:spcPts val="2940"/>
              </a:lnSpc>
              <a:buFont typeface="Courier New" panose="02070309020205020404" pitchFamily="49" charset="0"/>
              <a:buChar char="o"/>
            </a:pPr>
            <a:endParaRPr lang="vi-VN" sz="2100">
              <a:solidFill>
                <a:srgbClr val="FFFFFF"/>
              </a:solidFill>
              <a:ea typeface="TT Hoves"/>
              <a:cs typeface="Arial" panose="020B0604020202020204" pitchFamily="34" charset="0"/>
              <a:sym typeface="TT Hoves"/>
            </a:endParaRPr>
          </a:p>
          <a:p>
            <a:pPr algn="l">
              <a:lnSpc>
                <a:spcPts val="2940"/>
              </a:lnSpc>
            </a:pPr>
            <a:endParaRPr lang="en-US" sz="2100">
              <a:solidFill>
                <a:srgbClr val="FFFFFF"/>
              </a:solidFill>
              <a:latin typeface="Arial" panose="020B0604020202020204" pitchFamily="34" charset="0"/>
              <a:ea typeface="TT Hoves"/>
              <a:cs typeface="Arial" panose="020B0604020202020204" pitchFamily="34" charset="0"/>
              <a:sym typeface="TT Hoves"/>
            </a:endParaRPr>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25590"/>
            <a:ext cx="2250203" cy="1265739"/>
          </a:xfrm>
          <a:prstGeom prst="rect">
            <a:avLst/>
          </a:prstGeom>
        </p:spPr>
      </p:pic>
      <p:sp>
        <p:nvSpPr>
          <p:cNvPr id="10" name="TextBox 6"/>
          <p:cNvSpPr txBox="1"/>
          <p:nvPr/>
        </p:nvSpPr>
        <p:spPr>
          <a:xfrm>
            <a:off x="1000626" y="5101466"/>
            <a:ext cx="6924174" cy="1115690"/>
          </a:xfrm>
          <a:prstGeom prst="rect">
            <a:avLst/>
          </a:prstGeom>
        </p:spPr>
        <p:txBody>
          <a:bodyPr wrap="square" lIns="0" tIns="0" rIns="0" bIns="0" rtlCol="0" anchor="t">
            <a:spAutoFit/>
          </a:bodyPr>
          <a:lstStyle/>
          <a:p>
            <a:pPr algn="just">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2.2. Cơ cấu cổ đông (chốt ngày 20/3/2026)</a:t>
            </a:r>
          </a:p>
          <a:p>
            <a:pPr>
              <a:lnSpc>
                <a:spcPts val="2940"/>
              </a:lnSpc>
            </a:pPr>
            <a:endParaRPr lang="vi-VN" sz="2100">
              <a:solidFill>
                <a:srgbClr val="FFFFFF"/>
              </a:solidFill>
              <a:ea typeface="TT Hoves"/>
              <a:cs typeface="Arial" panose="020B0604020202020204" pitchFamily="34" charset="0"/>
              <a:sym typeface="TT Hoves"/>
            </a:endParaRPr>
          </a:p>
          <a:p>
            <a:pPr algn="l">
              <a:lnSpc>
                <a:spcPts val="2940"/>
              </a:lnSpc>
            </a:pPr>
            <a:endParaRPr lang="en-US" sz="2100">
              <a:solidFill>
                <a:srgbClr val="FFFFFF"/>
              </a:solidFill>
              <a:latin typeface="Arial" panose="020B0604020202020204" pitchFamily="34" charset="0"/>
              <a:ea typeface="TT Hoves"/>
              <a:cs typeface="Arial" panose="020B0604020202020204" pitchFamily="34" charset="0"/>
              <a:sym typeface="TT Hoves"/>
            </a:endParaRPr>
          </a:p>
        </p:txBody>
      </p:sp>
      <p:graphicFrame>
        <p:nvGraphicFramePr>
          <p:cNvPr id="11" name="Table 10"/>
          <p:cNvGraphicFramePr>
            <a:graphicFrameLocks noGrp="1"/>
          </p:cNvGraphicFramePr>
          <p:nvPr>
            <p:extLst>
              <p:ext uri="{D42A27DB-BD31-4B8C-83A1-F6EECF244321}">
                <p14:modId xmlns:p14="http://schemas.microsoft.com/office/powerpoint/2010/main" val="1084422197"/>
              </p:ext>
            </p:extLst>
          </p:nvPr>
        </p:nvGraphicFramePr>
        <p:xfrm>
          <a:off x="1014662" y="5648105"/>
          <a:ext cx="6896101" cy="3958601"/>
        </p:xfrm>
        <a:graphic>
          <a:graphicData uri="http://schemas.openxmlformats.org/drawingml/2006/table">
            <a:tbl>
              <a:tblPr firstRow="1" firstCol="1" bandRow="1">
                <a:tableStyleId>{EB344D84-9AFB-497E-A393-DC336BA19D2E}</a:tableStyleId>
              </a:tblPr>
              <a:tblGrid>
                <a:gridCol w="559143">
                  <a:extLst>
                    <a:ext uri="{9D8B030D-6E8A-4147-A177-3AD203B41FA5}">
                      <a16:colId xmlns:a16="http://schemas.microsoft.com/office/drawing/2014/main" val="3879976261"/>
                    </a:ext>
                  </a:extLst>
                </a:gridCol>
                <a:gridCol w="2236574">
                  <a:extLst>
                    <a:ext uri="{9D8B030D-6E8A-4147-A177-3AD203B41FA5}">
                      <a16:colId xmlns:a16="http://schemas.microsoft.com/office/drawing/2014/main" val="412981540"/>
                    </a:ext>
                  </a:extLst>
                </a:gridCol>
                <a:gridCol w="1341944">
                  <a:extLst>
                    <a:ext uri="{9D8B030D-6E8A-4147-A177-3AD203B41FA5}">
                      <a16:colId xmlns:a16="http://schemas.microsoft.com/office/drawing/2014/main" val="2382506658"/>
                    </a:ext>
                  </a:extLst>
                </a:gridCol>
                <a:gridCol w="1468520">
                  <a:extLst>
                    <a:ext uri="{9D8B030D-6E8A-4147-A177-3AD203B41FA5}">
                      <a16:colId xmlns:a16="http://schemas.microsoft.com/office/drawing/2014/main" val="2604532298"/>
                    </a:ext>
                  </a:extLst>
                </a:gridCol>
                <a:gridCol w="1289920">
                  <a:extLst>
                    <a:ext uri="{9D8B030D-6E8A-4147-A177-3AD203B41FA5}">
                      <a16:colId xmlns:a16="http://schemas.microsoft.com/office/drawing/2014/main" val="2024071988"/>
                    </a:ext>
                  </a:extLst>
                </a:gridCol>
              </a:tblGrid>
              <a:tr h="753523">
                <a:tc>
                  <a:txBody>
                    <a:bodyPr/>
                    <a:lstStyle/>
                    <a:p>
                      <a:pPr algn="ctr">
                        <a:lnSpc>
                          <a:spcPct val="115000"/>
                        </a:lnSpc>
                        <a:spcAft>
                          <a:spcPts val="0"/>
                        </a:spcAft>
                      </a:pPr>
                      <a:r>
                        <a:rPr lang="en-US" sz="1800" smtClean="0">
                          <a:solidFill>
                            <a:schemeClr val="tx1"/>
                          </a:solidFill>
                          <a:effectLst/>
                        </a:rPr>
                        <a:t>STT</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en-US" sz="1800">
                          <a:solidFill>
                            <a:schemeClr val="tx1"/>
                          </a:solidFill>
                          <a:effectLst/>
                        </a:rPr>
                        <a:t>Tiêu chí</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en-US" sz="1800">
                          <a:solidFill>
                            <a:schemeClr val="tx1"/>
                          </a:solidFill>
                          <a:effectLst/>
                        </a:rPr>
                        <a:t>Số lượng cổ đông</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en-US" sz="1800">
                          <a:solidFill>
                            <a:schemeClr val="tx1"/>
                          </a:solidFill>
                          <a:effectLst/>
                        </a:rPr>
                        <a:t>Số lượng cổ phần</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0"/>
                        </a:spcAft>
                      </a:pPr>
                      <a:r>
                        <a:rPr lang="en-US" sz="1800">
                          <a:solidFill>
                            <a:schemeClr val="tx1"/>
                          </a:solidFill>
                          <a:effectLst/>
                        </a:rPr>
                        <a:t>Tỷ lệ</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20421807"/>
                  </a:ext>
                </a:extLst>
              </a:tr>
              <a:tr h="360007">
                <a:tc rowSpan="5">
                  <a:txBody>
                    <a:bodyPr/>
                    <a:lstStyle/>
                    <a:p>
                      <a:pPr algn="ctr">
                        <a:lnSpc>
                          <a:spcPct val="115000"/>
                        </a:lnSpc>
                        <a:spcAft>
                          <a:spcPts val="0"/>
                        </a:spcAft>
                      </a:pPr>
                      <a:r>
                        <a:rPr lang="en-US" sz="1800">
                          <a:solidFill>
                            <a:schemeClr val="tx1"/>
                          </a:solidFill>
                          <a:effectLst/>
                        </a:rPr>
                        <a:t>1</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en-US" sz="1800" b="1">
                          <a:solidFill>
                            <a:schemeClr val="tx1"/>
                          </a:solidFill>
                          <a:effectLst/>
                        </a:rPr>
                        <a:t>Tổng cộng</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66.711</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567.416.075</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100%</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56050755"/>
                  </a:ext>
                </a:extLst>
              </a:tr>
              <a:tr h="360007">
                <a:tc vMerge="1">
                  <a:txBody>
                    <a:bodyPr/>
                    <a:lstStyle/>
                    <a:p>
                      <a:endParaRPr lang="en-US"/>
                    </a:p>
                  </a:txBody>
                  <a:tcPr/>
                </a:tc>
                <a:tc>
                  <a:txBody>
                    <a:bodyPr/>
                    <a:lstStyle/>
                    <a:p>
                      <a:pPr algn="just">
                        <a:lnSpc>
                          <a:spcPct val="115000"/>
                        </a:lnSpc>
                        <a:spcAft>
                          <a:spcPts val="0"/>
                        </a:spcAft>
                      </a:pPr>
                      <a:r>
                        <a:rPr lang="en-US" sz="1600" i="1">
                          <a:solidFill>
                            <a:schemeClr val="tx1"/>
                          </a:solidFill>
                          <a:effectLst/>
                        </a:rPr>
                        <a:t>Cổ đông trong nước</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66.541</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547.492.591</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96%</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18195247"/>
                  </a:ext>
                </a:extLst>
              </a:tr>
              <a:tr h="360007">
                <a:tc vMerge="1">
                  <a:txBody>
                    <a:bodyPr/>
                    <a:lstStyle/>
                    <a:p>
                      <a:endParaRPr lang="en-US"/>
                    </a:p>
                  </a:txBody>
                  <a:tcPr/>
                </a:tc>
                <a:tc>
                  <a:txBody>
                    <a:bodyPr/>
                    <a:lstStyle/>
                    <a:p>
                      <a:pPr algn="just">
                        <a:lnSpc>
                          <a:spcPct val="115000"/>
                        </a:lnSpc>
                        <a:spcAft>
                          <a:spcPts val="0"/>
                        </a:spcAft>
                      </a:pPr>
                      <a:r>
                        <a:rPr lang="en-US" sz="1600" i="1">
                          <a:solidFill>
                            <a:schemeClr val="tx1"/>
                          </a:solidFill>
                          <a:effectLst/>
                        </a:rPr>
                        <a:t>Cổ đông nước ngoài</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170</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19.923.484</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4%</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47102473"/>
                  </a:ext>
                </a:extLst>
              </a:tr>
              <a:tr h="360007">
                <a:tc vMerge="1">
                  <a:txBody>
                    <a:bodyPr/>
                    <a:lstStyle/>
                    <a:p>
                      <a:endParaRPr lang="en-US"/>
                    </a:p>
                  </a:txBody>
                  <a:tcPr/>
                </a:tc>
                <a:tc>
                  <a:txBody>
                    <a:bodyPr/>
                    <a:lstStyle/>
                    <a:p>
                      <a:pPr algn="just">
                        <a:lnSpc>
                          <a:spcPct val="115000"/>
                        </a:lnSpc>
                        <a:spcAft>
                          <a:spcPts val="0"/>
                        </a:spcAft>
                      </a:pPr>
                      <a:r>
                        <a:rPr lang="en-US" sz="1600" i="1">
                          <a:solidFill>
                            <a:schemeClr val="tx1"/>
                          </a:solidFill>
                          <a:effectLst/>
                        </a:rPr>
                        <a:t>Cổ đông cá nhân</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66.635</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497.740.099</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88%</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13744103"/>
                  </a:ext>
                </a:extLst>
              </a:tr>
              <a:tr h="360007">
                <a:tc vMerge="1">
                  <a:txBody>
                    <a:bodyPr/>
                    <a:lstStyle/>
                    <a:p>
                      <a:endParaRPr lang="en-US"/>
                    </a:p>
                  </a:txBody>
                  <a:tcPr/>
                </a:tc>
                <a:tc>
                  <a:txBody>
                    <a:bodyPr/>
                    <a:lstStyle/>
                    <a:p>
                      <a:pPr algn="just">
                        <a:lnSpc>
                          <a:spcPct val="115000"/>
                        </a:lnSpc>
                        <a:spcAft>
                          <a:spcPts val="0"/>
                        </a:spcAft>
                      </a:pPr>
                      <a:r>
                        <a:rPr lang="en-US" sz="1600" i="1">
                          <a:solidFill>
                            <a:schemeClr val="tx1"/>
                          </a:solidFill>
                          <a:effectLst/>
                        </a:rPr>
                        <a:t>Cổ đông tổ chức</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76</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68.216.986</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12%</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09222731"/>
                  </a:ext>
                </a:extLst>
              </a:tr>
              <a:tr h="360007">
                <a:tc rowSpan="3">
                  <a:txBody>
                    <a:bodyPr/>
                    <a:lstStyle/>
                    <a:p>
                      <a:pPr algn="ctr">
                        <a:lnSpc>
                          <a:spcPct val="115000"/>
                        </a:lnSpc>
                        <a:spcAft>
                          <a:spcPts val="0"/>
                        </a:spcAft>
                      </a:pPr>
                      <a:r>
                        <a:rPr lang="en-US" sz="1800">
                          <a:solidFill>
                            <a:schemeClr val="tx1"/>
                          </a:solidFill>
                          <a:effectLst/>
                        </a:rPr>
                        <a:t>2</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en-US" sz="1800" b="1">
                          <a:solidFill>
                            <a:schemeClr val="tx1"/>
                          </a:solidFill>
                          <a:effectLst/>
                        </a:rPr>
                        <a:t>Cổ đông lớn</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2</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154.092.963</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27%</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30367473"/>
                  </a:ext>
                </a:extLst>
              </a:tr>
              <a:tr h="265458">
                <a:tc vMerge="1">
                  <a:txBody>
                    <a:bodyPr/>
                    <a:lstStyle/>
                    <a:p>
                      <a:endParaRPr lang="en-US"/>
                    </a:p>
                  </a:txBody>
                  <a:tcPr/>
                </a:tc>
                <a:tc>
                  <a:txBody>
                    <a:bodyPr/>
                    <a:lstStyle/>
                    <a:p>
                      <a:pPr algn="just">
                        <a:lnSpc>
                          <a:spcPct val="115000"/>
                        </a:lnSpc>
                        <a:spcAft>
                          <a:spcPts val="0"/>
                        </a:spcAft>
                      </a:pPr>
                      <a:r>
                        <a:rPr lang="en-US" sz="1600" i="1">
                          <a:solidFill>
                            <a:schemeClr val="tx1"/>
                          </a:solidFill>
                          <a:effectLst/>
                        </a:rPr>
                        <a:t>Ông Đoàn Văn Bình</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1</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107.236.713</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19%</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7138332"/>
                  </a:ext>
                </a:extLst>
              </a:tr>
              <a:tr h="404613">
                <a:tc vMerge="1">
                  <a:txBody>
                    <a:bodyPr/>
                    <a:lstStyle/>
                    <a:p>
                      <a:endParaRPr lang="en-US"/>
                    </a:p>
                  </a:txBody>
                  <a:tcPr/>
                </a:tc>
                <a:tc>
                  <a:txBody>
                    <a:bodyPr/>
                    <a:lstStyle/>
                    <a:p>
                      <a:pPr algn="just">
                        <a:lnSpc>
                          <a:spcPct val="115000"/>
                        </a:lnSpc>
                        <a:spcAft>
                          <a:spcPts val="0"/>
                        </a:spcAft>
                      </a:pPr>
                      <a:r>
                        <a:rPr lang="en-US" sz="1600" i="1">
                          <a:solidFill>
                            <a:schemeClr val="tx1"/>
                          </a:solidFill>
                          <a:effectLst/>
                        </a:rPr>
                        <a:t>Công ty Trường Thuận</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1</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46.856.250</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600" i="1">
                          <a:solidFill>
                            <a:schemeClr val="tx1"/>
                          </a:solidFill>
                          <a:effectLst/>
                        </a:rPr>
                        <a:t>8%</a:t>
                      </a:r>
                      <a:endParaRPr lang="en-US" sz="1600" i="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5950257"/>
                  </a:ext>
                </a:extLst>
              </a:tr>
              <a:tr h="360007">
                <a:tc>
                  <a:txBody>
                    <a:bodyPr/>
                    <a:lstStyle/>
                    <a:p>
                      <a:pPr algn="ctr">
                        <a:lnSpc>
                          <a:spcPct val="115000"/>
                        </a:lnSpc>
                        <a:spcAft>
                          <a:spcPts val="0"/>
                        </a:spcAft>
                      </a:pPr>
                      <a:r>
                        <a:rPr lang="en-US" sz="1800">
                          <a:solidFill>
                            <a:schemeClr val="tx1"/>
                          </a:solidFill>
                          <a:effectLst/>
                        </a:rPr>
                        <a:t>3</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en-US" sz="1800" b="1">
                          <a:solidFill>
                            <a:schemeClr val="tx1"/>
                          </a:solidFill>
                          <a:effectLst/>
                        </a:rPr>
                        <a:t>Cổ đông khác</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66.709</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413.323.112</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r">
                        <a:lnSpc>
                          <a:spcPct val="115000"/>
                        </a:lnSpc>
                        <a:spcAft>
                          <a:spcPts val="0"/>
                        </a:spcAft>
                      </a:pPr>
                      <a:r>
                        <a:rPr lang="en-US" sz="1800" b="1">
                          <a:solidFill>
                            <a:schemeClr val="tx1"/>
                          </a:solidFill>
                          <a:effectLst/>
                        </a:rPr>
                        <a:t>73%</a:t>
                      </a:r>
                      <a:endParaRPr lang="en-US" sz="18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6000799"/>
                  </a:ext>
                </a:extLst>
              </a:tr>
            </a:tbl>
          </a:graphicData>
        </a:graphic>
      </p:graphicFrame>
      <p:graphicFrame>
        <p:nvGraphicFramePr>
          <p:cNvPr id="14" name="Chart 13"/>
          <p:cNvGraphicFramePr/>
          <p:nvPr>
            <p:extLst>
              <p:ext uri="{D42A27DB-BD31-4B8C-83A1-F6EECF244321}">
                <p14:modId xmlns:p14="http://schemas.microsoft.com/office/powerpoint/2010/main" val="1296729660"/>
              </p:ext>
            </p:extLst>
          </p:nvPr>
        </p:nvGraphicFramePr>
        <p:xfrm>
          <a:off x="8637896" y="1028700"/>
          <a:ext cx="4419600" cy="32766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7" name="Chart 16"/>
          <p:cNvGraphicFramePr/>
          <p:nvPr>
            <p:extLst>
              <p:ext uri="{D42A27DB-BD31-4B8C-83A1-F6EECF244321}">
                <p14:modId xmlns:p14="http://schemas.microsoft.com/office/powerpoint/2010/main" val="2512659754"/>
              </p:ext>
            </p:extLst>
          </p:nvPr>
        </p:nvGraphicFramePr>
        <p:xfrm>
          <a:off x="12877800" y="876300"/>
          <a:ext cx="5214426" cy="36576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0" name="Chart 19"/>
          <p:cNvGraphicFramePr/>
          <p:nvPr>
            <p:extLst>
              <p:ext uri="{D42A27DB-BD31-4B8C-83A1-F6EECF244321}">
                <p14:modId xmlns:p14="http://schemas.microsoft.com/office/powerpoint/2010/main" val="4222067241"/>
              </p:ext>
            </p:extLst>
          </p:nvPr>
        </p:nvGraphicFramePr>
        <p:xfrm>
          <a:off x="10515600" y="4740083"/>
          <a:ext cx="5960013" cy="4368800"/>
        </p:xfrm>
        <a:graphic>
          <a:graphicData uri="http://schemas.openxmlformats.org/drawingml/2006/chart">
            <c:chart xmlns:c="http://schemas.openxmlformats.org/drawingml/2006/chart" xmlns:r="http://schemas.openxmlformats.org/officeDocument/2006/relationships" r:id="rId9"/>
          </a:graphicData>
        </a:graphic>
      </p:graphicFrame>
      <p:sp>
        <p:nvSpPr>
          <p:cNvPr id="12" name="Rectangle 11"/>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3</a:t>
            </a:r>
            <a:endParaRPr lang="en-US" sz="1600" b="1">
              <a:solidFill>
                <a:schemeClr val="bg1"/>
              </a:solidFill>
              <a:ea typeface="TT Hoves"/>
              <a:cs typeface="Arial" panose="020B0604020202020204" pitchFamily="34" charset="0"/>
              <a:sym typeface="TT Hove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2" name="Freeform 2"/>
          <p:cNvSpPr/>
          <p:nvPr/>
        </p:nvSpPr>
        <p:spPr>
          <a:xfrm>
            <a:off x="13403022" y="1977630"/>
            <a:ext cx="4155667" cy="7644248"/>
          </a:xfrm>
          <a:custGeom>
            <a:avLst/>
            <a:gdLst/>
            <a:ahLst/>
            <a:cxnLst/>
            <a:rect l="l" t="t" r="r" b="b"/>
            <a:pathLst>
              <a:path w="4155667" h="6384404">
                <a:moveTo>
                  <a:pt x="0" y="0"/>
                </a:moveTo>
                <a:lnTo>
                  <a:pt x="4155666" y="0"/>
                </a:lnTo>
                <a:lnTo>
                  <a:pt x="4155666" y="6384404"/>
                </a:lnTo>
                <a:lnTo>
                  <a:pt x="0" y="638440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a:grpSpLocks noChangeAspect="1"/>
          </p:cNvGrpSpPr>
          <p:nvPr/>
        </p:nvGrpSpPr>
        <p:grpSpPr>
          <a:xfrm>
            <a:off x="13707226" y="1257300"/>
            <a:ext cx="4027231" cy="7968568"/>
            <a:chOff x="0" y="0"/>
            <a:chExt cx="2620010" cy="5184140"/>
          </a:xfrm>
        </p:grpSpPr>
        <p:sp>
          <p:nvSpPr>
            <p:cNvPr id="4" name="Freeform 4"/>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id="5" name="Freeform 5"/>
            <p:cNvSpPr/>
            <p:nvPr/>
          </p:nvSpPr>
          <p:spPr>
            <a:xfrm>
              <a:off x="185420" y="156210"/>
              <a:ext cx="2250453" cy="4876800"/>
            </a:xfrm>
            <a:custGeom>
              <a:avLst/>
              <a:gdLst/>
              <a:ahLst/>
              <a:cxnLst/>
              <a:rect l="l" t="t" r="r" b="b"/>
              <a:pathLst>
                <a:path w="2250453"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175888" r="-48760"/>
              </a:stretch>
            </a:blipFill>
          </p:spPr>
        </p:sp>
        <p:sp>
          <p:nvSpPr>
            <p:cNvPr id="6" name="Freeform 6"/>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sp>
        <p:sp>
          <p:nvSpPr>
            <p:cNvPr id="7" name="Freeform 7"/>
            <p:cNvSpPr/>
            <p:nvPr/>
          </p:nvSpPr>
          <p:spPr>
            <a:xfrm>
              <a:off x="1579738" y="187960"/>
              <a:ext cx="63785" cy="63501"/>
            </a:xfrm>
            <a:custGeom>
              <a:avLst/>
              <a:gdLst/>
              <a:ahLst/>
              <a:cxnLst/>
              <a:rect l="l" t="t" r="r" b="b"/>
              <a:pathLst>
                <a:path w="63785" h="63501">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555555"/>
            </a:solidFill>
          </p:spPr>
        </p:sp>
        <p:sp>
          <p:nvSpPr>
            <p:cNvPr id="8" name="Freeform 8"/>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sp>
        <p:sp>
          <p:nvSpPr>
            <p:cNvPr id="9" name="Freeform 9"/>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sp>
        <p:sp>
          <p:nvSpPr>
            <p:cNvPr id="10" name="Freeform 10"/>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sp>
        <p:sp>
          <p:nvSpPr>
            <p:cNvPr id="11" name="Freeform 11"/>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sp>
        <p:sp>
          <p:nvSpPr>
            <p:cNvPr id="12" name="Freeform 12"/>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sp>
      </p:grpSp>
      <p:sp>
        <p:nvSpPr>
          <p:cNvPr id="15" name="TextBox 15"/>
          <p:cNvSpPr txBox="1"/>
          <p:nvPr/>
        </p:nvSpPr>
        <p:spPr>
          <a:xfrm>
            <a:off x="1000626" y="2409403"/>
            <a:ext cx="6695574" cy="371897"/>
          </a:xfrm>
          <a:prstGeom prst="rect">
            <a:avLst/>
          </a:prstGeom>
        </p:spPr>
        <p:txBody>
          <a:bodyPr wrap="square" lIns="0" tIns="0" rIns="0" bIns="0" rtlCol="0" anchor="t">
            <a:spAutoFit/>
          </a:bodyPr>
          <a:lstStyle/>
          <a:p>
            <a:pPr>
              <a:lnSpc>
                <a:spcPts val="2940"/>
              </a:lnSpc>
            </a:pPr>
            <a:r>
              <a:rPr lang="en-US" sz="2100" smtClean="0">
                <a:solidFill>
                  <a:srgbClr val="FFFFFF"/>
                </a:solidFill>
                <a:latin typeface="Arial" panose="020B0604020202020204" pitchFamily="34" charset="0"/>
                <a:ea typeface="TT Hoves"/>
                <a:cs typeface="Arial" panose="020B0604020202020204" pitchFamily="34" charset="0"/>
                <a:sym typeface="TT Hoves"/>
              </a:rPr>
              <a:t>2.3. Tình </a:t>
            </a:r>
            <a:r>
              <a:rPr lang="en-US" sz="2100">
                <a:solidFill>
                  <a:srgbClr val="FFFFFF"/>
                </a:solidFill>
                <a:latin typeface="Arial" panose="020B0604020202020204" pitchFamily="34" charset="0"/>
                <a:ea typeface="TT Hoves"/>
                <a:cs typeface="Arial" panose="020B0604020202020204" pitchFamily="34" charset="0"/>
                <a:sym typeface="TT Hoves"/>
              </a:rPr>
              <a:t>hình giao dịch </a:t>
            </a:r>
            <a:r>
              <a:rPr lang="en-US" sz="2100" smtClean="0">
                <a:solidFill>
                  <a:srgbClr val="FFFFFF"/>
                </a:solidFill>
                <a:latin typeface="Arial" panose="020B0604020202020204" pitchFamily="34" charset="0"/>
                <a:ea typeface="TT Hoves"/>
                <a:cs typeface="Arial" panose="020B0604020202020204" pitchFamily="34" charset="0"/>
                <a:sym typeface="TT Hoves"/>
              </a:rPr>
              <a:t>cổ phiếu CEO trong </a:t>
            </a:r>
            <a:r>
              <a:rPr lang="en-US" sz="2100">
                <a:solidFill>
                  <a:srgbClr val="FFFFFF"/>
                </a:solidFill>
                <a:latin typeface="Arial" panose="020B0604020202020204" pitchFamily="34" charset="0"/>
                <a:ea typeface="TT Hoves"/>
                <a:cs typeface="Arial" panose="020B0604020202020204" pitchFamily="34" charset="0"/>
                <a:sym typeface="TT Hoves"/>
              </a:rPr>
              <a:t>Quý </a:t>
            </a:r>
            <a:r>
              <a:rPr lang="en-US" sz="2100" smtClean="0">
                <a:solidFill>
                  <a:srgbClr val="FFFFFF"/>
                </a:solidFill>
                <a:latin typeface="Arial" panose="020B0604020202020204" pitchFamily="34" charset="0"/>
                <a:ea typeface="TT Hoves"/>
                <a:cs typeface="Arial" panose="020B0604020202020204" pitchFamily="34" charset="0"/>
                <a:sym typeface="TT Hoves"/>
              </a:rPr>
              <a:t>I/2026 </a:t>
            </a:r>
            <a:endParaRPr lang="en-US" sz="2100">
              <a:solidFill>
                <a:srgbClr val="FFFFFF"/>
              </a:solidFill>
              <a:latin typeface="Arial" panose="020B0604020202020204" pitchFamily="34" charset="0"/>
              <a:ea typeface="TT Hoves"/>
              <a:cs typeface="Arial" panose="020B0604020202020204" pitchFamily="34" charset="0"/>
              <a:sym typeface="TT Hoves"/>
            </a:endParaRPr>
          </a:p>
        </p:txBody>
      </p:sp>
      <p:sp>
        <p:nvSpPr>
          <p:cNvPr id="18" name="TextBox 18"/>
          <p:cNvSpPr txBox="1"/>
          <p:nvPr/>
        </p:nvSpPr>
        <p:spPr>
          <a:xfrm>
            <a:off x="1015513" y="2921794"/>
            <a:ext cx="5514119" cy="1487587"/>
          </a:xfrm>
          <a:prstGeom prst="rect">
            <a:avLst/>
          </a:prstGeom>
        </p:spPr>
        <p:txBody>
          <a:bodyPr wrap="square" lIns="0" tIns="0" rIns="0" bIns="0" rtlCol="0" anchor="t">
            <a:spAutoFit/>
          </a:bodyPr>
          <a:lstStyle/>
          <a:p>
            <a:pPr algn="just">
              <a:lnSpc>
                <a:spcPts val="2940"/>
              </a:lnSpc>
            </a:pPr>
            <a:r>
              <a:rPr lang="en-US" sz="2000">
                <a:solidFill>
                  <a:srgbClr val="FFFFFF"/>
                </a:solidFill>
                <a:latin typeface="Arial" panose="020B0604020202020204" pitchFamily="34" charset="0"/>
                <a:ea typeface="TT Hoves"/>
                <a:cs typeface="Arial" panose="020B0604020202020204" pitchFamily="34" charset="0"/>
                <a:sym typeface="TT Hoves"/>
              </a:rPr>
              <a:t>Kết quả: Trong 57 ngày giao dịch Quý </a:t>
            </a:r>
            <a:r>
              <a:rPr lang="en-US" sz="2000" smtClean="0">
                <a:solidFill>
                  <a:srgbClr val="FFFFFF"/>
                </a:solidFill>
                <a:latin typeface="Arial" panose="020B0604020202020204" pitchFamily="34" charset="0"/>
                <a:ea typeface="TT Hoves"/>
                <a:cs typeface="Arial" panose="020B0604020202020204" pitchFamily="34" charset="0"/>
                <a:sym typeface="TT Hoves"/>
              </a:rPr>
              <a:t>I/2026</a:t>
            </a:r>
            <a:endParaRPr lang="en-US" sz="2000">
              <a:solidFill>
                <a:srgbClr val="FFFFFF"/>
              </a:solidFill>
              <a:latin typeface="Arial" panose="020B0604020202020204" pitchFamily="34" charset="0"/>
              <a:ea typeface="TT Hoves"/>
              <a:cs typeface="Arial" panose="020B0604020202020204" pitchFamily="34" charset="0"/>
              <a:sym typeface="TT Hoves"/>
            </a:endParaRPr>
          </a:p>
          <a:p>
            <a:pPr marL="342900" indent="-342900" algn="just">
              <a:lnSpc>
                <a:spcPts val="2940"/>
              </a:lnSpc>
              <a:buFont typeface="Courier New" panose="02070309020205020404" pitchFamily="49" charset="0"/>
              <a:buChar char="o"/>
            </a:pPr>
            <a:r>
              <a:rPr lang="en-US" smtClean="0">
                <a:solidFill>
                  <a:srgbClr val="FFFFFF"/>
                </a:solidFill>
                <a:latin typeface="Arial" panose="020B0604020202020204" pitchFamily="34" charset="0"/>
                <a:ea typeface="TT Hoves"/>
                <a:cs typeface="Arial" panose="020B0604020202020204" pitchFamily="34" charset="0"/>
                <a:sym typeface="TT Hoves"/>
              </a:rPr>
              <a:t>Biến </a:t>
            </a:r>
            <a:r>
              <a:rPr lang="en-US">
                <a:solidFill>
                  <a:srgbClr val="FFFFFF"/>
                </a:solidFill>
                <a:latin typeface="Arial" panose="020B0604020202020204" pitchFamily="34" charset="0"/>
                <a:ea typeface="TT Hoves"/>
                <a:cs typeface="Arial" panose="020B0604020202020204" pitchFamily="34" charset="0"/>
                <a:sym typeface="TT Hoves"/>
              </a:rPr>
              <a:t>động giá: -4,400VNĐ (-20.85%)</a:t>
            </a:r>
          </a:p>
          <a:p>
            <a:pPr marL="342900" indent="-342900" algn="just">
              <a:lnSpc>
                <a:spcPts val="2940"/>
              </a:lnSpc>
              <a:buFont typeface="Courier New" panose="02070309020205020404" pitchFamily="49" charset="0"/>
              <a:buChar char="o"/>
            </a:pPr>
            <a:r>
              <a:rPr lang="en-US" smtClean="0">
                <a:solidFill>
                  <a:srgbClr val="FFFFFF"/>
                </a:solidFill>
                <a:latin typeface="Arial" panose="020B0604020202020204" pitchFamily="34" charset="0"/>
                <a:ea typeface="TT Hoves"/>
                <a:cs typeface="Arial" panose="020B0604020202020204" pitchFamily="34" charset="0"/>
                <a:sym typeface="TT Hoves"/>
              </a:rPr>
              <a:t>Giá Cao </a:t>
            </a:r>
            <a:r>
              <a:rPr lang="en-US">
                <a:solidFill>
                  <a:srgbClr val="FFFFFF"/>
                </a:solidFill>
                <a:latin typeface="Arial" panose="020B0604020202020204" pitchFamily="34" charset="0"/>
                <a:ea typeface="TT Hoves"/>
                <a:cs typeface="Arial" panose="020B0604020202020204" pitchFamily="34" charset="0"/>
                <a:sym typeface="TT Hoves"/>
              </a:rPr>
              <a:t>nhất: 20,900VNĐ (05/01/2026)</a:t>
            </a:r>
          </a:p>
          <a:p>
            <a:pPr marL="342900" indent="-342900" algn="just">
              <a:lnSpc>
                <a:spcPts val="2940"/>
              </a:lnSpc>
              <a:buFont typeface="Courier New" panose="02070309020205020404" pitchFamily="49" charset="0"/>
              <a:buChar char="o"/>
            </a:pPr>
            <a:r>
              <a:rPr lang="en-US" smtClean="0">
                <a:solidFill>
                  <a:srgbClr val="FFFFFF"/>
                </a:solidFill>
                <a:latin typeface="Arial" panose="020B0604020202020204" pitchFamily="34" charset="0"/>
                <a:ea typeface="TT Hoves"/>
                <a:cs typeface="Arial" panose="020B0604020202020204" pitchFamily="34" charset="0"/>
                <a:sym typeface="TT Hoves"/>
              </a:rPr>
              <a:t>Giá Thấp </a:t>
            </a:r>
            <a:r>
              <a:rPr lang="en-US">
                <a:solidFill>
                  <a:srgbClr val="FFFFFF"/>
                </a:solidFill>
                <a:latin typeface="Arial" panose="020B0604020202020204" pitchFamily="34" charset="0"/>
                <a:ea typeface="TT Hoves"/>
                <a:cs typeface="Arial" panose="020B0604020202020204" pitchFamily="34" charset="0"/>
                <a:sym typeface="TT Hoves"/>
              </a:rPr>
              <a:t>nhất: 14,200VNĐ (10/03/2026</a:t>
            </a:r>
            <a:r>
              <a:rPr lang="en-US" smtClean="0">
                <a:solidFill>
                  <a:srgbClr val="FFFFFF"/>
                </a:solidFill>
                <a:latin typeface="Arial" panose="020B0604020202020204" pitchFamily="34" charset="0"/>
                <a:ea typeface="TT Hoves"/>
                <a:cs typeface="Arial" panose="020B0604020202020204" pitchFamily="34" charset="0"/>
                <a:sym typeface="TT Hoves"/>
              </a:rPr>
              <a:t>)</a:t>
            </a:r>
            <a:endParaRPr lang="en-US">
              <a:solidFill>
                <a:srgbClr val="FFFFFF"/>
              </a:solidFill>
              <a:latin typeface="Arial" panose="020B0604020202020204" pitchFamily="34" charset="0"/>
              <a:ea typeface="TT Hoves"/>
              <a:cs typeface="Arial" panose="020B0604020202020204" pitchFamily="34" charset="0"/>
              <a:sym typeface="TT Hoves"/>
            </a:endParaRPr>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115960"/>
            <a:ext cx="2250203" cy="1265739"/>
          </a:xfrm>
          <a:prstGeom prst="rect">
            <a:avLst/>
          </a:prstGeom>
        </p:spPr>
      </p:pic>
      <p:sp>
        <p:nvSpPr>
          <p:cNvPr id="27" name="TextBox 5"/>
          <p:cNvSpPr txBox="1"/>
          <p:nvPr/>
        </p:nvSpPr>
        <p:spPr>
          <a:xfrm>
            <a:off x="1000626" y="1440566"/>
            <a:ext cx="5630713" cy="731932"/>
          </a:xfrm>
          <a:prstGeom prst="rect">
            <a:avLst/>
          </a:prstGeom>
        </p:spPr>
        <p:txBody>
          <a:bodyPr lIns="0" tIns="0" rIns="0" bIns="0" rtlCol="0" anchor="t">
            <a:spAutoFit/>
          </a:bodyPr>
          <a:lstStyle/>
          <a:p>
            <a:pPr algn="l">
              <a:lnSpc>
                <a:spcPts val="6719"/>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II. Về cổ phiếu CEO</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graphicFrame>
        <p:nvGraphicFramePr>
          <p:cNvPr id="29" name="Chart 28"/>
          <p:cNvGraphicFramePr/>
          <p:nvPr>
            <p:extLst>
              <p:ext uri="{D42A27DB-BD31-4B8C-83A1-F6EECF244321}">
                <p14:modId xmlns:p14="http://schemas.microsoft.com/office/powerpoint/2010/main" val="3624938355"/>
              </p:ext>
            </p:extLst>
          </p:nvPr>
        </p:nvGraphicFramePr>
        <p:xfrm>
          <a:off x="914400" y="4549875"/>
          <a:ext cx="10048374" cy="5318025"/>
        </p:xfrm>
        <a:graphic>
          <a:graphicData uri="http://schemas.openxmlformats.org/drawingml/2006/chart">
            <c:chart xmlns:c="http://schemas.openxmlformats.org/drawingml/2006/chart" xmlns:r="http://schemas.openxmlformats.org/officeDocument/2006/relationships" r:id="rId6"/>
          </a:graphicData>
        </a:graphic>
      </p:graphicFrame>
      <p:sp>
        <p:nvSpPr>
          <p:cNvPr id="30" name="TextBox 18"/>
          <p:cNvSpPr txBox="1"/>
          <p:nvPr/>
        </p:nvSpPr>
        <p:spPr>
          <a:xfrm>
            <a:off x="6391644" y="3311360"/>
            <a:ext cx="6685338" cy="1115690"/>
          </a:xfrm>
          <a:prstGeom prst="rect">
            <a:avLst/>
          </a:prstGeom>
        </p:spPr>
        <p:txBody>
          <a:bodyPr wrap="square" lIns="0" tIns="0" rIns="0" bIns="0" rtlCol="0" anchor="t">
            <a:spAutoFit/>
          </a:bodyPr>
          <a:lstStyle/>
          <a:p>
            <a:pPr marL="342900" indent="-342900" algn="just">
              <a:lnSpc>
                <a:spcPts val="2940"/>
              </a:lnSpc>
              <a:buFont typeface="Courier New" panose="02070309020205020404" pitchFamily="49" charset="0"/>
              <a:buChar char="o"/>
            </a:pPr>
            <a:r>
              <a:rPr lang="en-US" smtClean="0">
                <a:solidFill>
                  <a:srgbClr val="FFFFFF"/>
                </a:solidFill>
                <a:latin typeface="Arial" panose="020B0604020202020204" pitchFamily="34" charset="0"/>
                <a:ea typeface="TT Hoves"/>
                <a:cs typeface="Arial" panose="020B0604020202020204" pitchFamily="34" charset="0"/>
                <a:sym typeface="TT Hoves"/>
              </a:rPr>
              <a:t>KLGD/ngày bình quân: </a:t>
            </a:r>
            <a:r>
              <a:rPr lang="en-US">
                <a:solidFill>
                  <a:srgbClr val="FFFFFF"/>
                </a:solidFill>
                <a:latin typeface="Arial" panose="020B0604020202020204" pitchFamily="34" charset="0"/>
                <a:ea typeface="TT Hoves"/>
                <a:cs typeface="Arial" panose="020B0604020202020204" pitchFamily="34" charset="0"/>
                <a:sym typeface="TT Hoves"/>
              </a:rPr>
              <a:t>12,946,128cp</a:t>
            </a:r>
          </a:p>
          <a:p>
            <a:pPr marL="342900" indent="-342900" algn="just">
              <a:lnSpc>
                <a:spcPts val="2940"/>
              </a:lnSpc>
              <a:buFont typeface="Courier New" panose="02070309020205020404" pitchFamily="49" charset="0"/>
              <a:buChar char="o"/>
            </a:pPr>
            <a:r>
              <a:rPr lang="en-US" smtClean="0">
                <a:solidFill>
                  <a:srgbClr val="FFFFFF"/>
                </a:solidFill>
                <a:latin typeface="Arial" panose="020B0604020202020204" pitchFamily="34" charset="0"/>
                <a:ea typeface="TT Hoves"/>
                <a:cs typeface="Arial" panose="020B0604020202020204" pitchFamily="34" charset="0"/>
                <a:sym typeface="TT Hoves"/>
              </a:rPr>
              <a:t>KLGD/ngày </a:t>
            </a:r>
            <a:r>
              <a:rPr lang="en-US">
                <a:solidFill>
                  <a:srgbClr val="FFFFFF"/>
                </a:solidFill>
                <a:latin typeface="Arial" panose="020B0604020202020204" pitchFamily="34" charset="0"/>
                <a:ea typeface="TT Hoves"/>
                <a:cs typeface="Arial" panose="020B0604020202020204" pitchFamily="34" charset="0"/>
                <a:sym typeface="TT Hoves"/>
              </a:rPr>
              <a:t>nhiều nhất: 37,674,700cp (09/01/2026)</a:t>
            </a:r>
          </a:p>
          <a:p>
            <a:pPr marL="342900" indent="-342900" algn="just">
              <a:lnSpc>
                <a:spcPts val="2940"/>
              </a:lnSpc>
              <a:buFont typeface="Courier New" panose="02070309020205020404" pitchFamily="49" charset="0"/>
              <a:buChar char="o"/>
            </a:pPr>
            <a:r>
              <a:rPr lang="en-US" smtClean="0">
                <a:solidFill>
                  <a:srgbClr val="FFFFFF"/>
                </a:solidFill>
                <a:latin typeface="Arial" panose="020B0604020202020204" pitchFamily="34" charset="0"/>
                <a:ea typeface="TT Hoves"/>
                <a:cs typeface="Arial" panose="020B0604020202020204" pitchFamily="34" charset="0"/>
                <a:sym typeface="TT Hoves"/>
              </a:rPr>
              <a:t>KLGD/ngày </a:t>
            </a:r>
            <a:r>
              <a:rPr lang="en-US">
                <a:solidFill>
                  <a:srgbClr val="FFFFFF"/>
                </a:solidFill>
                <a:latin typeface="Arial" panose="020B0604020202020204" pitchFamily="34" charset="0"/>
                <a:ea typeface="TT Hoves"/>
                <a:cs typeface="Arial" panose="020B0604020202020204" pitchFamily="34" charset="0"/>
                <a:sym typeface="TT Hoves"/>
              </a:rPr>
              <a:t>ít nhất: 4,017,400cp (12/02/2026)</a:t>
            </a:r>
          </a:p>
        </p:txBody>
      </p:sp>
      <p:sp>
        <p:nvSpPr>
          <p:cNvPr id="19" name="Rectangle 18"/>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4</a:t>
            </a:r>
            <a:endParaRPr lang="en-US" sz="1600" b="1">
              <a:solidFill>
                <a:schemeClr val="bg1"/>
              </a:solidFill>
              <a:ea typeface="TT Hoves"/>
              <a:cs typeface="Arial" panose="020B0604020202020204" pitchFamily="34" charset="0"/>
              <a:sym typeface="TT Hove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3" name="Freeform 3"/>
          <p:cNvSpPr/>
          <p:nvPr/>
        </p:nvSpPr>
        <p:spPr>
          <a:xfrm>
            <a:off x="1000626" y="7886700"/>
            <a:ext cx="4491243" cy="1812829"/>
          </a:xfrm>
          <a:custGeom>
            <a:avLst/>
            <a:gdLst/>
            <a:ahLst/>
            <a:cxnLst/>
            <a:rect l="l" t="t" r="r" b="b"/>
            <a:pathLst>
              <a:path w="4491243" h="1812829">
                <a:moveTo>
                  <a:pt x="0" y="0"/>
                </a:moveTo>
                <a:lnTo>
                  <a:pt x="4491243" y="0"/>
                </a:lnTo>
                <a:lnTo>
                  <a:pt x="4491243" y="1812829"/>
                </a:lnTo>
                <a:lnTo>
                  <a:pt x="0" y="1812829"/>
                </a:lnTo>
                <a:lnTo>
                  <a:pt x="0" y="0"/>
                </a:lnTo>
                <a:close/>
              </a:path>
            </a:pathLst>
          </a:custGeom>
          <a:blipFill>
            <a:blip r:embed="rId2">
              <a:extLst>
                <a:ext uri="{96DAC541-7B7A-43D3-8B79-37D633B846F1}">
                  <asvg:svgBlip xmlns="" xmlns:asvg="http://schemas.microsoft.com/office/drawing/2016/SVG/main" r:embed="rId4"/>
                </a:ext>
              </a:extLst>
            </a:blip>
            <a:stretch>
              <a:fillRect/>
            </a:stretch>
          </a:blipFill>
        </p:spPr>
      </p:sp>
      <p:sp>
        <p:nvSpPr>
          <p:cNvPr id="5" name="Freeform 5"/>
          <p:cNvSpPr/>
          <p:nvPr/>
        </p:nvSpPr>
        <p:spPr>
          <a:xfrm rot="-507067">
            <a:off x="14985558" y="-2789491"/>
            <a:ext cx="7042553" cy="7042553"/>
          </a:xfrm>
          <a:custGeom>
            <a:avLst/>
            <a:gdLst/>
            <a:ahLst/>
            <a:cxnLst/>
            <a:rect l="l" t="t" r="r" b="b"/>
            <a:pathLst>
              <a:path w="7042553" h="7042553">
                <a:moveTo>
                  <a:pt x="0" y="0"/>
                </a:moveTo>
                <a:lnTo>
                  <a:pt x="7042553" y="0"/>
                </a:lnTo>
                <a:lnTo>
                  <a:pt x="7042553" y="7042553"/>
                </a:lnTo>
                <a:lnTo>
                  <a:pt x="0" y="7042553"/>
                </a:lnTo>
                <a:lnTo>
                  <a:pt x="0" y="0"/>
                </a:lnTo>
                <a:close/>
              </a:path>
            </a:pathLst>
          </a:custGeom>
          <a:blipFill>
            <a:blip r:embed="rId5">
              <a:extLst>
                <a:ext uri="{96DAC541-7B7A-43D3-8B79-37D633B846F1}">
                  <asvg:svgBlip xmlns="" xmlns:asvg="http://schemas.microsoft.com/office/drawing/2016/SVG/main" r:embed="rId8"/>
                </a:ext>
              </a:extLst>
            </a:blip>
            <a:stretch>
              <a:fillRect/>
            </a:stretch>
          </a:blipFill>
        </p:spPr>
      </p:sp>
      <p:sp>
        <p:nvSpPr>
          <p:cNvPr id="18" name="TextBox 5"/>
          <p:cNvSpPr txBox="1"/>
          <p:nvPr/>
        </p:nvSpPr>
        <p:spPr>
          <a:xfrm>
            <a:off x="1028700" y="1539844"/>
            <a:ext cx="5630713" cy="731932"/>
          </a:xfrm>
          <a:prstGeom prst="rect">
            <a:avLst/>
          </a:prstGeom>
        </p:spPr>
        <p:txBody>
          <a:bodyPr lIns="0" tIns="0" rIns="0" bIns="0" rtlCol="0" anchor="t">
            <a:spAutoFit/>
          </a:bodyPr>
          <a:lstStyle/>
          <a:p>
            <a:pPr algn="l">
              <a:lnSpc>
                <a:spcPts val="6719"/>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II. Về cổ phiếu CEO</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1000" y="115960"/>
            <a:ext cx="2250203" cy="1265739"/>
          </a:xfrm>
          <a:prstGeom prst="rect">
            <a:avLst/>
          </a:prstGeom>
        </p:spPr>
      </p:pic>
      <p:sp>
        <p:nvSpPr>
          <p:cNvPr id="20" name="TextBox 15"/>
          <p:cNvSpPr txBox="1"/>
          <p:nvPr/>
        </p:nvSpPr>
        <p:spPr>
          <a:xfrm>
            <a:off x="1000626" y="2409403"/>
            <a:ext cx="6695574" cy="340221"/>
          </a:xfrm>
          <a:prstGeom prst="rect">
            <a:avLst/>
          </a:prstGeom>
        </p:spPr>
        <p:txBody>
          <a:bodyPr wrap="square" lIns="0" tIns="0" rIns="0" bIns="0" rtlCol="0" anchor="t">
            <a:spAutoFit/>
          </a:bodyPr>
          <a:lstStyle/>
          <a:p>
            <a:pPr>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2.3. Kết quả sản xuất kinh doanh Quý I/2026 </a:t>
            </a:r>
            <a:endParaRPr lang="en-US" sz="2100" b="1">
              <a:solidFill>
                <a:srgbClr val="FFFFFF"/>
              </a:solidFill>
              <a:latin typeface="Arial" panose="020B0604020202020204" pitchFamily="34" charset="0"/>
              <a:ea typeface="TT Hoves"/>
              <a:cs typeface="Arial" panose="020B0604020202020204" pitchFamily="34" charset="0"/>
              <a:sym typeface="TT Hoves"/>
            </a:endParaRPr>
          </a:p>
        </p:txBody>
      </p:sp>
      <p:sp>
        <p:nvSpPr>
          <p:cNvPr id="21" name="TextBox 15"/>
          <p:cNvSpPr txBox="1"/>
          <p:nvPr/>
        </p:nvSpPr>
        <p:spPr>
          <a:xfrm>
            <a:off x="991056" y="2897827"/>
            <a:ext cx="6695574" cy="340221"/>
          </a:xfrm>
          <a:prstGeom prst="rect">
            <a:avLst/>
          </a:prstGeom>
        </p:spPr>
        <p:txBody>
          <a:bodyPr wrap="square" lIns="0" tIns="0" rIns="0" bIns="0" rtlCol="0" anchor="t">
            <a:spAutoFit/>
          </a:bodyPr>
          <a:lstStyle/>
          <a:p>
            <a:pPr marL="342900" indent="-342900">
              <a:lnSpc>
                <a:spcPts val="2940"/>
              </a:lnSpc>
              <a:buFont typeface="Wingdings" panose="05000000000000000000" pitchFamily="2" charset="2"/>
              <a:buChar char="v"/>
            </a:pPr>
            <a:r>
              <a:rPr lang="en-US" sz="2100" b="1" smtClean="0">
                <a:solidFill>
                  <a:srgbClr val="FFFFFF"/>
                </a:solidFill>
                <a:latin typeface="Arial" panose="020B0604020202020204" pitchFamily="34" charset="0"/>
                <a:ea typeface="TT Hoves"/>
                <a:cs typeface="Arial" panose="020B0604020202020204" pitchFamily="34" charset="0"/>
                <a:sym typeface="TT Hoves"/>
              </a:rPr>
              <a:t>Kết quả SXKD Công ty mẹ </a:t>
            </a:r>
            <a:r>
              <a:rPr lang="en-US" sz="2100" b="1" i="1" smtClean="0">
                <a:solidFill>
                  <a:srgbClr val="FFFFFF"/>
                </a:solidFill>
                <a:latin typeface="Arial" panose="020B0604020202020204" pitchFamily="34" charset="0"/>
                <a:ea typeface="TT Hoves"/>
                <a:cs typeface="Arial" panose="020B0604020202020204" pitchFamily="34" charset="0"/>
                <a:sym typeface="TT Hoves"/>
              </a:rPr>
              <a:t>(ĐVT: Triệu đồng)</a:t>
            </a:r>
            <a:endParaRPr lang="en-US" sz="2100" b="1" i="1">
              <a:solidFill>
                <a:srgbClr val="FFFFFF"/>
              </a:solidFill>
              <a:latin typeface="Arial" panose="020B0604020202020204" pitchFamily="34" charset="0"/>
              <a:ea typeface="TT Hoves"/>
              <a:cs typeface="Arial" panose="020B0604020202020204" pitchFamily="34" charset="0"/>
              <a:sym typeface="TT Hoves"/>
            </a:endParaRPr>
          </a:p>
        </p:txBody>
      </p:sp>
      <p:graphicFrame>
        <p:nvGraphicFramePr>
          <p:cNvPr id="22" name="Table 21"/>
          <p:cNvGraphicFramePr>
            <a:graphicFrameLocks noGrp="1"/>
          </p:cNvGraphicFramePr>
          <p:nvPr>
            <p:extLst>
              <p:ext uri="{D42A27DB-BD31-4B8C-83A1-F6EECF244321}">
                <p14:modId xmlns:p14="http://schemas.microsoft.com/office/powerpoint/2010/main" val="2475921195"/>
              </p:ext>
            </p:extLst>
          </p:nvPr>
        </p:nvGraphicFramePr>
        <p:xfrm>
          <a:off x="997983" y="3726473"/>
          <a:ext cx="6238374" cy="3672000"/>
        </p:xfrm>
        <a:graphic>
          <a:graphicData uri="http://schemas.openxmlformats.org/drawingml/2006/table">
            <a:tbl>
              <a:tblPr>
                <a:tableStyleId>{B301B821-A1FF-4177-AEE7-76D212191A09}</a:tableStyleId>
              </a:tblPr>
              <a:tblGrid>
                <a:gridCol w="484695">
                  <a:extLst>
                    <a:ext uri="{9D8B030D-6E8A-4147-A177-3AD203B41FA5}">
                      <a16:colId xmlns:a16="http://schemas.microsoft.com/office/drawing/2014/main" val="268238131"/>
                    </a:ext>
                  </a:extLst>
                </a:gridCol>
                <a:gridCol w="1559421">
                  <a:extLst>
                    <a:ext uri="{9D8B030D-6E8A-4147-A177-3AD203B41FA5}">
                      <a16:colId xmlns:a16="http://schemas.microsoft.com/office/drawing/2014/main" val="2040849101"/>
                    </a:ext>
                  </a:extLst>
                </a:gridCol>
                <a:gridCol w="1288158">
                  <a:extLst>
                    <a:ext uri="{9D8B030D-6E8A-4147-A177-3AD203B41FA5}">
                      <a16:colId xmlns:a16="http://schemas.microsoft.com/office/drawing/2014/main" val="2541432886"/>
                    </a:ext>
                  </a:extLst>
                </a:gridCol>
                <a:gridCol w="1559421">
                  <a:extLst>
                    <a:ext uri="{9D8B030D-6E8A-4147-A177-3AD203B41FA5}">
                      <a16:colId xmlns:a16="http://schemas.microsoft.com/office/drawing/2014/main" val="1385439675"/>
                    </a:ext>
                  </a:extLst>
                </a:gridCol>
                <a:gridCol w="1346679">
                  <a:extLst>
                    <a:ext uri="{9D8B030D-6E8A-4147-A177-3AD203B41FA5}">
                      <a16:colId xmlns:a16="http://schemas.microsoft.com/office/drawing/2014/main" val="714201460"/>
                    </a:ext>
                  </a:extLst>
                </a:gridCol>
              </a:tblGrid>
              <a:tr h="1100924">
                <a:tc>
                  <a:txBody>
                    <a:bodyPr/>
                    <a:lstStyle/>
                    <a:p>
                      <a:pPr algn="ctr">
                        <a:lnSpc>
                          <a:spcPct val="115000"/>
                        </a:lnSpc>
                      </a:pPr>
                      <a:r>
                        <a:rPr lang="en-US" sz="1600" b="1">
                          <a:effectLst/>
                        </a:rPr>
                        <a:t>STT</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algn="ctr">
                        <a:lnSpc>
                          <a:spcPct val="115000"/>
                        </a:lnSpc>
                      </a:pPr>
                      <a:r>
                        <a:rPr lang="en-US" sz="1600" b="1">
                          <a:effectLst/>
                        </a:rPr>
                        <a:t>Chỉ tiêu</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algn="ctr">
                        <a:lnSpc>
                          <a:spcPct val="115000"/>
                        </a:lnSpc>
                      </a:pPr>
                      <a:r>
                        <a:rPr lang="en-US" sz="1600" b="1">
                          <a:effectLst/>
                        </a:rPr>
                        <a:t>Kết quả SXKD  Quý </a:t>
                      </a:r>
                      <a:r>
                        <a:rPr lang="en-US" sz="1600" b="1" smtClean="0">
                          <a:effectLst/>
                        </a:rPr>
                        <a:t>I/2025</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algn="ctr">
                        <a:lnSpc>
                          <a:spcPct val="115000"/>
                        </a:lnSpc>
                      </a:pPr>
                      <a:r>
                        <a:rPr lang="en-US" sz="1600" b="1">
                          <a:effectLst/>
                        </a:rPr>
                        <a:t>Kết quả SXKD   Quý </a:t>
                      </a:r>
                      <a:r>
                        <a:rPr lang="en-US" sz="1600" b="1" smtClean="0">
                          <a:effectLst/>
                        </a:rPr>
                        <a:t>I/2026</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algn="ctr">
                        <a:lnSpc>
                          <a:spcPct val="115000"/>
                        </a:lnSpc>
                      </a:pPr>
                      <a:r>
                        <a:rPr lang="en-US" sz="1600" b="1">
                          <a:effectLst/>
                        </a:rPr>
                        <a:t>Tỷ lệ </a:t>
                      </a:r>
                      <a:r>
                        <a:rPr lang="en-US" sz="1600" b="1" smtClean="0">
                          <a:effectLst/>
                        </a:rPr>
                        <a:t>tăng</a:t>
                      </a:r>
                      <a:r>
                        <a:rPr lang="en-US" sz="1600" b="1" baseline="0" smtClean="0">
                          <a:effectLst/>
                        </a:rPr>
                        <a:t> trưởng</a:t>
                      </a:r>
                      <a:r>
                        <a:rPr lang="en-US" sz="1600" b="1" smtClean="0">
                          <a:effectLst/>
                        </a:rPr>
                        <a:t> so </a:t>
                      </a:r>
                      <a:r>
                        <a:rPr lang="en-US" sz="1600" b="1">
                          <a:effectLst/>
                        </a:rPr>
                        <a:t>với </a:t>
                      </a:r>
                      <a:r>
                        <a:rPr lang="en-US" sz="1600" b="1" smtClean="0">
                          <a:effectLst/>
                        </a:rPr>
                        <a:t>Quý </a:t>
                      </a:r>
                      <a:r>
                        <a:rPr lang="en-US" sz="1600" b="1">
                          <a:effectLst/>
                        </a:rPr>
                        <a:t>I/2025</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extLst>
                  <a:ext uri="{0D108BD9-81ED-4DB2-BD59-A6C34878D82A}">
                    <a16:rowId xmlns:a16="http://schemas.microsoft.com/office/drawing/2014/main" val="3818147907"/>
                  </a:ext>
                </a:extLst>
              </a:tr>
              <a:tr h="375048">
                <a:tc>
                  <a:txBody>
                    <a:bodyPr/>
                    <a:lstStyle/>
                    <a:p>
                      <a:pPr algn="ctr">
                        <a:lnSpc>
                          <a:spcPct val="115000"/>
                        </a:lnSpc>
                      </a:pPr>
                      <a:r>
                        <a:rPr lang="en-US" sz="1600" b="1">
                          <a:effectLst/>
                        </a:rPr>
                        <a:t>1</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5">
                        <a:lumMod val="40000"/>
                        <a:lumOff val="60000"/>
                      </a:schemeClr>
                    </a:solidFill>
                  </a:tcPr>
                </a:tc>
                <a:tc>
                  <a:txBody>
                    <a:bodyPr/>
                    <a:lstStyle/>
                    <a:p>
                      <a:pPr algn="l">
                        <a:lnSpc>
                          <a:spcPct val="115000"/>
                        </a:lnSpc>
                      </a:pPr>
                      <a:r>
                        <a:rPr lang="en-US" sz="1600" b="1">
                          <a:effectLst/>
                        </a:rPr>
                        <a:t>Tổng doanh thu</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algn="r">
                        <a:lnSpc>
                          <a:spcPct val="107000"/>
                        </a:lnSpc>
                        <a:spcAft>
                          <a:spcPts val="800"/>
                        </a:spcAft>
                      </a:pPr>
                      <a:r>
                        <a:rPr lang="en-US" sz="1600" smtClean="0">
                          <a:effectLst/>
                        </a:rPr>
                        <a:t>41.881</a:t>
                      </a:r>
                      <a:endParaRPr lang="en-US" sz="16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US" sz="1600" smtClean="0">
                          <a:effectLst/>
                        </a:rPr>
                        <a:t>63.371</a:t>
                      </a:r>
                      <a:endParaRPr lang="en-US" sz="16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15000"/>
                        </a:lnSpc>
                      </a:pPr>
                      <a:r>
                        <a:rPr lang="en-US" sz="1600" smtClean="0">
                          <a:effectLst/>
                        </a:rPr>
                        <a:t>51%</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75022157"/>
                  </a:ext>
                </a:extLst>
              </a:tr>
              <a:tr h="725900">
                <a:tc>
                  <a:txBody>
                    <a:bodyPr/>
                    <a:lstStyle/>
                    <a:p>
                      <a:pPr algn="ctr">
                        <a:lnSpc>
                          <a:spcPct val="115000"/>
                        </a:lnSpc>
                      </a:pPr>
                      <a:r>
                        <a:rPr lang="en-US" sz="1600" b="1">
                          <a:effectLst/>
                        </a:rPr>
                        <a:t>2</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5">
                        <a:lumMod val="40000"/>
                        <a:lumOff val="60000"/>
                      </a:schemeClr>
                    </a:solidFill>
                  </a:tcPr>
                </a:tc>
                <a:tc>
                  <a:txBody>
                    <a:bodyPr/>
                    <a:lstStyle/>
                    <a:p>
                      <a:pPr algn="l">
                        <a:lnSpc>
                          <a:spcPct val="115000"/>
                        </a:lnSpc>
                      </a:pPr>
                      <a:r>
                        <a:rPr lang="en-US" sz="1600" b="1">
                          <a:effectLst/>
                        </a:rPr>
                        <a:t>LNST thu nhập doanh nghiệp</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algn="r">
                        <a:lnSpc>
                          <a:spcPct val="107000"/>
                        </a:lnSpc>
                        <a:spcAft>
                          <a:spcPts val="800"/>
                        </a:spcAft>
                      </a:pPr>
                      <a:r>
                        <a:rPr lang="en-US" sz="1600" smtClean="0">
                          <a:effectLst/>
                        </a:rPr>
                        <a:t>10.860</a:t>
                      </a:r>
                      <a:endParaRPr lang="en-US" sz="16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US" sz="1600" smtClean="0">
                          <a:effectLst/>
                        </a:rPr>
                        <a:t>18.979</a:t>
                      </a:r>
                      <a:endParaRPr lang="en-US" sz="16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15000"/>
                        </a:lnSpc>
                      </a:pPr>
                      <a:r>
                        <a:rPr lang="en-US" sz="1600" smtClean="0">
                          <a:effectLst/>
                        </a:rPr>
                        <a:t>75%</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02039068"/>
                  </a:ext>
                </a:extLst>
              </a:tr>
              <a:tr h="375048">
                <a:tc>
                  <a:txBody>
                    <a:bodyPr/>
                    <a:lstStyle/>
                    <a:p>
                      <a:pPr algn="ctr">
                        <a:lnSpc>
                          <a:spcPct val="115000"/>
                        </a:lnSpc>
                      </a:pPr>
                      <a:r>
                        <a:rPr lang="en-US" sz="1600" b="1">
                          <a:effectLst/>
                        </a:rPr>
                        <a:t>3</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5">
                        <a:lumMod val="40000"/>
                        <a:lumOff val="60000"/>
                      </a:schemeClr>
                    </a:solidFill>
                  </a:tcPr>
                </a:tc>
                <a:tc>
                  <a:txBody>
                    <a:bodyPr/>
                    <a:lstStyle/>
                    <a:p>
                      <a:pPr algn="l">
                        <a:lnSpc>
                          <a:spcPct val="115000"/>
                        </a:lnSpc>
                      </a:pPr>
                      <a:r>
                        <a:rPr lang="en-US" sz="1600" b="1">
                          <a:effectLst/>
                        </a:rPr>
                        <a:t>Tổng tài sản</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marL="97790" indent="-228600" algn="r">
                        <a:lnSpc>
                          <a:spcPct val="115000"/>
                        </a:lnSpc>
                        <a:spcAft>
                          <a:spcPts val="0"/>
                        </a:spcAft>
                        <a:tabLst>
                          <a:tab pos="97790" algn="l"/>
                          <a:tab pos="457200" algn="l"/>
                        </a:tabLst>
                      </a:pPr>
                      <a:r>
                        <a:rPr lang="en-US" sz="1600" smtClean="0">
                          <a:effectLst/>
                        </a:rPr>
                        <a:t>6.773.117</a:t>
                      </a:r>
                      <a:endParaRPr lang="en-US" sz="1600" b="1">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r">
                        <a:lnSpc>
                          <a:spcPct val="115000"/>
                        </a:lnSpc>
                      </a:pPr>
                      <a:r>
                        <a:rPr lang="en-US" sz="1600" smtClean="0">
                          <a:effectLst/>
                        </a:rPr>
                        <a:t>7.089.126</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tc>
                <a:tc>
                  <a:txBody>
                    <a:bodyPr/>
                    <a:lstStyle/>
                    <a:p>
                      <a:pPr algn="r">
                        <a:lnSpc>
                          <a:spcPct val="115000"/>
                        </a:lnSpc>
                      </a:pPr>
                      <a:r>
                        <a:rPr lang="en-US" sz="1600" smtClean="0">
                          <a:effectLst/>
                        </a:rPr>
                        <a:t>5%</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23863528"/>
                  </a:ext>
                </a:extLst>
              </a:tr>
              <a:tr h="547540">
                <a:tc>
                  <a:txBody>
                    <a:bodyPr/>
                    <a:lstStyle/>
                    <a:p>
                      <a:pPr algn="ctr">
                        <a:lnSpc>
                          <a:spcPct val="115000"/>
                        </a:lnSpc>
                      </a:pPr>
                      <a:r>
                        <a:rPr lang="en-US" sz="1600" b="1">
                          <a:effectLst/>
                        </a:rPr>
                        <a:t>4</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5">
                        <a:lumMod val="40000"/>
                        <a:lumOff val="60000"/>
                      </a:schemeClr>
                    </a:solidFill>
                  </a:tcPr>
                </a:tc>
                <a:tc>
                  <a:txBody>
                    <a:bodyPr/>
                    <a:lstStyle/>
                    <a:p>
                      <a:pPr algn="l">
                        <a:lnSpc>
                          <a:spcPct val="115000"/>
                        </a:lnSpc>
                      </a:pPr>
                      <a:r>
                        <a:rPr lang="en-US" sz="1600" b="1">
                          <a:effectLst/>
                        </a:rPr>
                        <a:t>Tổng nợ phải trả</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algn="r">
                        <a:lnSpc>
                          <a:spcPct val="107000"/>
                        </a:lnSpc>
                        <a:spcAft>
                          <a:spcPts val="800"/>
                        </a:spcAft>
                      </a:pPr>
                      <a:r>
                        <a:rPr lang="en-US" sz="1600" smtClean="0">
                          <a:effectLst/>
                        </a:rPr>
                        <a:t>362.029</a:t>
                      </a:r>
                      <a:r>
                        <a:rPr lang="en-US" sz="1600">
                          <a:effectLst/>
                        </a:rPr>
                        <a:t> </a:t>
                      </a:r>
                      <a:endParaRPr lang="en-US" sz="1600" b="1">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r">
                        <a:lnSpc>
                          <a:spcPct val="107000"/>
                        </a:lnSpc>
                        <a:spcAft>
                          <a:spcPts val="800"/>
                        </a:spcAft>
                      </a:pPr>
                      <a:r>
                        <a:rPr lang="en-US" sz="1600" smtClean="0">
                          <a:effectLst/>
                        </a:rPr>
                        <a:t>658.999</a:t>
                      </a:r>
                      <a:r>
                        <a:rPr lang="en-US" sz="1600">
                          <a:effectLst/>
                        </a:rPr>
                        <a:t> </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tc>
                <a:tc>
                  <a:txBody>
                    <a:bodyPr/>
                    <a:lstStyle/>
                    <a:p>
                      <a:pPr algn="r">
                        <a:lnSpc>
                          <a:spcPct val="115000"/>
                        </a:lnSpc>
                      </a:pPr>
                      <a:r>
                        <a:rPr lang="en-US" sz="1600" smtClean="0">
                          <a:effectLst/>
                        </a:rPr>
                        <a:t>82%</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46668502"/>
                  </a:ext>
                </a:extLst>
              </a:tr>
              <a:tr h="547540">
                <a:tc>
                  <a:txBody>
                    <a:bodyPr/>
                    <a:lstStyle/>
                    <a:p>
                      <a:pPr algn="ctr">
                        <a:lnSpc>
                          <a:spcPct val="115000"/>
                        </a:lnSpc>
                      </a:pPr>
                      <a:r>
                        <a:rPr lang="en-US" sz="1600" b="1">
                          <a:effectLst/>
                        </a:rPr>
                        <a:t>5</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5">
                        <a:lumMod val="40000"/>
                        <a:lumOff val="60000"/>
                      </a:schemeClr>
                    </a:solidFill>
                  </a:tcPr>
                </a:tc>
                <a:tc>
                  <a:txBody>
                    <a:bodyPr/>
                    <a:lstStyle/>
                    <a:p>
                      <a:pPr algn="l">
                        <a:lnSpc>
                          <a:spcPct val="115000"/>
                        </a:lnSpc>
                      </a:pPr>
                      <a:r>
                        <a:rPr lang="en-US" sz="1600" b="1">
                          <a:effectLst/>
                        </a:rPr>
                        <a:t>Vốn chủ sở hữu</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5">
                        <a:lumMod val="40000"/>
                        <a:lumOff val="60000"/>
                      </a:schemeClr>
                    </a:solidFill>
                  </a:tcPr>
                </a:tc>
                <a:tc>
                  <a:txBody>
                    <a:bodyPr/>
                    <a:lstStyle/>
                    <a:p>
                      <a:pPr algn="r">
                        <a:lnSpc>
                          <a:spcPct val="107000"/>
                        </a:lnSpc>
                        <a:spcAft>
                          <a:spcPts val="800"/>
                        </a:spcAft>
                      </a:pPr>
                      <a:r>
                        <a:rPr lang="en-US" sz="1600" smtClean="0">
                          <a:effectLst/>
                        </a:rPr>
                        <a:t>6.411.148</a:t>
                      </a:r>
                      <a:r>
                        <a:rPr lang="en-US" sz="1600">
                          <a:effectLst/>
                        </a:rPr>
                        <a:t> </a:t>
                      </a:r>
                      <a:endParaRPr lang="en-US" sz="1600" b="1">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r">
                        <a:lnSpc>
                          <a:spcPct val="107000"/>
                        </a:lnSpc>
                        <a:spcAft>
                          <a:spcPts val="800"/>
                        </a:spcAft>
                      </a:pPr>
                      <a:r>
                        <a:rPr lang="en-US" sz="1600" smtClean="0">
                          <a:effectLst/>
                        </a:rPr>
                        <a:t>6.430.127</a:t>
                      </a:r>
                      <a:r>
                        <a:rPr lang="en-US" sz="1600">
                          <a:effectLst/>
                        </a:rPr>
                        <a:t> </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tc>
                <a:tc>
                  <a:txBody>
                    <a:bodyPr/>
                    <a:lstStyle/>
                    <a:p>
                      <a:pPr algn="r">
                        <a:lnSpc>
                          <a:spcPct val="115000"/>
                        </a:lnSpc>
                      </a:pPr>
                      <a:r>
                        <a:rPr lang="en-US" sz="1600" smtClean="0">
                          <a:effectLst/>
                        </a:rPr>
                        <a:t>0,3%</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64896634"/>
                  </a:ext>
                </a:extLst>
              </a:tr>
            </a:tbl>
          </a:graphicData>
        </a:graphic>
      </p:graphicFrame>
      <p:graphicFrame>
        <p:nvGraphicFramePr>
          <p:cNvPr id="6" name="Chart 5"/>
          <p:cNvGraphicFramePr/>
          <p:nvPr>
            <p:extLst>
              <p:ext uri="{D42A27DB-BD31-4B8C-83A1-F6EECF244321}">
                <p14:modId xmlns:p14="http://schemas.microsoft.com/office/powerpoint/2010/main" val="3538161555"/>
              </p:ext>
            </p:extLst>
          </p:nvPr>
        </p:nvGraphicFramePr>
        <p:xfrm>
          <a:off x="7696200" y="2293181"/>
          <a:ext cx="9529344" cy="6731000"/>
        </p:xfrm>
        <a:graphic>
          <a:graphicData uri="http://schemas.openxmlformats.org/drawingml/2006/chart">
            <c:chart xmlns:c="http://schemas.openxmlformats.org/drawingml/2006/chart" xmlns:r="http://schemas.openxmlformats.org/officeDocument/2006/relationships" r:id="rId10"/>
          </a:graphicData>
        </a:graphic>
      </p:graphicFrame>
      <p:sp>
        <p:nvSpPr>
          <p:cNvPr id="10" name="Rectangle 9"/>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5</a:t>
            </a:r>
            <a:endParaRPr lang="en-US" sz="1600" b="1">
              <a:solidFill>
                <a:schemeClr val="bg1"/>
              </a:solidFill>
              <a:ea typeface="TT Hoves"/>
              <a:cs typeface="Arial" panose="020B0604020202020204" pitchFamily="34" charset="0"/>
              <a:sym typeface="TT Hoves"/>
            </a:endParaRPr>
          </a:p>
        </p:txBody>
      </p:sp>
    </p:spTree>
    <p:extLst>
      <p:ext uri="{BB962C8B-B14F-4D97-AF65-F5344CB8AC3E}">
        <p14:creationId xmlns:p14="http://schemas.microsoft.com/office/powerpoint/2010/main" val="33900678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3" name="Freeform 3"/>
          <p:cNvSpPr/>
          <p:nvPr/>
        </p:nvSpPr>
        <p:spPr>
          <a:xfrm>
            <a:off x="838200" y="8060801"/>
            <a:ext cx="17830800" cy="1876685"/>
          </a:xfrm>
          <a:custGeom>
            <a:avLst/>
            <a:gdLst/>
            <a:ahLst/>
            <a:cxnLst/>
            <a:rect l="l" t="t" r="r" b="b"/>
            <a:pathLst>
              <a:path w="4491243" h="1812829">
                <a:moveTo>
                  <a:pt x="0" y="0"/>
                </a:moveTo>
                <a:lnTo>
                  <a:pt x="4491243" y="0"/>
                </a:lnTo>
                <a:lnTo>
                  <a:pt x="4491243" y="1812829"/>
                </a:lnTo>
                <a:lnTo>
                  <a:pt x="0" y="1812829"/>
                </a:lnTo>
                <a:lnTo>
                  <a:pt x="0" y="0"/>
                </a:lnTo>
                <a:close/>
              </a:path>
            </a:pathLst>
          </a:custGeom>
          <a:blipFill>
            <a:blip r:embed="rId2">
              <a:extLst>
                <a:ext uri="{96DAC541-7B7A-43D3-8B79-37D633B846F1}">
                  <asvg:svgBlip xmlns="" xmlns:asvg="http://schemas.microsoft.com/office/drawing/2016/SVG/main" r:embed="rId4"/>
                </a:ext>
              </a:extLst>
            </a:blip>
            <a:stretch>
              <a:fillRect/>
            </a:stretch>
          </a:blipFill>
        </p:spPr>
      </p:sp>
      <p:sp>
        <p:nvSpPr>
          <p:cNvPr id="18" name="TextBox 5"/>
          <p:cNvSpPr txBox="1"/>
          <p:nvPr/>
        </p:nvSpPr>
        <p:spPr>
          <a:xfrm>
            <a:off x="1028700" y="1539844"/>
            <a:ext cx="5630713" cy="731932"/>
          </a:xfrm>
          <a:prstGeom prst="rect">
            <a:avLst/>
          </a:prstGeom>
        </p:spPr>
        <p:txBody>
          <a:bodyPr lIns="0" tIns="0" rIns="0" bIns="0" rtlCol="0" anchor="t">
            <a:spAutoFit/>
          </a:bodyPr>
          <a:lstStyle/>
          <a:p>
            <a:pPr algn="l">
              <a:lnSpc>
                <a:spcPts val="6719"/>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II. Về cổ phiếu CEO</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115960"/>
            <a:ext cx="2250203" cy="1265739"/>
          </a:xfrm>
          <a:prstGeom prst="rect">
            <a:avLst/>
          </a:prstGeom>
        </p:spPr>
      </p:pic>
      <p:sp>
        <p:nvSpPr>
          <p:cNvPr id="20" name="TextBox 15"/>
          <p:cNvSpPr txBox="1"/>
          <p:nvPr/>
        </p:nvSpPr>
        <p:spPr>
          <a:xfrm>
            <a:off x="1000626" y="2409403"/>
            <a:ext cx="6695574" cy="340221"/>
          </a:xfrm>
          <a:prstGeom prst="rect">
            <a:avLst/>
          </a:prstGeom>
        </p:spPr>
        <p:txBody>
          <a:bodyPr wrap="square" lIns="0" tIns="0" rIns="0" bIns="0" rtlCol="0" anchor="t">
            <a:spAutoFit/>
          </a:bodyPr>
          <a:lstStyle/>
          <a:p>
            <a:pPr>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2.4. Kết quả sản xuất kinh doanh Quý I/2026 </a:t>
            </a:r>
            <a:endParaRPr lang="en-US" sz="2100" b="1">
              <a:solidFill>
                <a:srgbClr val="FFFFFF"/>
              </a:solidFill>
              <a:latin typeface="Arial" panose="020B0604020202020204" pitchFamily="34" charset="0"/>
              <a:ea typeface="TT Hoves"/>
              <a:cs typeface="Arial" panose="020B0604020202020204" pitchFamily="34" charset="0"/>
              <a:sym typeface="TT Hoves"/>
            </a:endParaRPr>
          </a:p>
        </p:txBody>
      </p:sp>
      <p:sp>
        <p:nvSpPr>
          <p:cNvPr id="21" name="TextBox 15"/>
          <p:cNvSpPr txBox="1"/>
          <p:nvPr/>
        </p:nvSpPr>
        <p:spPr>
          <a:xfrm>
            <a:off x="1000626" y="2866349"/>
            <a:ext cx="6695574" cy="340221"/>
          </a:xfrm>
          <a:prstGeom prst="rect">
            <a:avLst/>
          </a:prstGeom>
        </p:spPr>
        <p:txBody>
          <a:bodyPr wrap="square" lIns="0" tIns="0" rIns="0" bIns="0" rtlCol="0" anchor="t">
            <a:spAutoFit/>
          </a:bodyPr>
          <a:lstStyle/>
          <a:p>
            <a:pPr marL="342900" indent="-342900">
              <a:lnSpc>
                <a:spcPts val="2940"/>
              </a:lnSpc>
              <a:buFont typeface="Wingdings" panose="05000000000000000000" pitchFamily="2" charset="2"/>
              <a:buChar char="v"/>
            </a:pPr>
            <a:r>
              <a:rPr lang="en-US" sz="2100" b="1" smtClean="0">
                <a:solidFill>
                  <a:srgbClr val="FFFFFF"/>
                </a:solidFill>
                <a:latin typeface="Arial" panose="020B0604020202020204" pitchFamily="34" charset="0"/>
                <a:ea typeface="TT Hoves"/>
                <a:cs typeface="Arial" panose="020B0604020202020204" pitchFamily="34" charset="0"/>
                <a:sym typeface="TT Hoves"/>
              </a:rPr>
              <a:t>Kết quả SXKD Hợp nhất </a:t>
            </a:r>
            <a:r>
              <a:rPr lang="en-US" sz="2100" b="1" i="1" smtClean="0">
                <a:solidFill>
                  <a:srgbClr val="FFFFFF"/>
                </a:solidFill>
                <a:latin typeface="Arial" panose="020B0604020202020204" pitchFamily="34" charset="0"/>
                <a:ea typeface="TT Hoves"/>
                <a:cs typeface="Arial" panose="020B0604020202020204" pitchFamily="34" charset="0"/>
                <a:sym typeface="TT Hoves"/>
              </a:rPr>
              <a:t>(ĐVT: Triệu đồng)</a:t>
            </a:r>
            <a:endParaRPr lang="en-US" sz="2100" b="1" i="1">
              <a:solidFill>
                <a:srgbClr val="FFFFFF"/>
              </a:solidFill>
              <a:latin typeface="Arial" panose="020B0604020202020204" pitchFamily="34" charset="0"/>
              <a:ea typeface="TT Hoves"/>
              <a:cs typeface="Arial" panose="020B0604020202020204" pitchFamily="34" charset="0"/>
              <a:sym typeface="TT Hoves"/>
            </a:endParaRPr>
          </a:p>
        </p:txBody>
      </p:sp>
      <p:graphicFrame>
        <p:nvGraphicFramePr>
          <p:cNvPr id="22" name="Table 21"/>
          <p:cNvGraphicFramePr>
            <a:graphicFrameLocks noGrp="1"/>
          </p:cNvGraphicFramePr>
          <p:nvPr>
            <p:extLst>
              <p:ext uri="{D42A27DB-BD31-4B8C-83A1-F6EECF244321}">
                <p14:modId xmlns:p14="http://schemas.microsoft.com/office/powerpoint/2010/main" val="306293376"/>
              </p:ext>
            </p:extLst>
          </p:nvPr>
        </p:nvGraphicFramePr>
        <p:xfrm>
          <a:off x="1000626" y="3474793"/>
          <a:ext cx="6238374" cy="3672000"/>
        </p:xfrm>
        <a:graphic>
          <a:graphicData uri="http://schemas.openxmlformats.org/drawingml/2006/table">
            <a:tbl>
              <a:tblPr>
                <a:tableStyleId>{1FECB4D8-DB02-4DC6-A0A2-4F2EBAE1DC90}</a:tableStyleId>
              </a:tblPr>
              <a:tblGrid>
                <a:gridCol w="484695">
                  <a:extLst>
                    <a:ext uri="{9D8B030D-6E8A-4147-A177-3AD203B41FA5}">
                      <a16:colId xmlns:a16="http://schemas.microsoft.com/office/drawing/2014/main" val="268238131"/>
                    </a:ext>
                  </a:extLst>
                </a:gridCol>
                <a:gridCol w="1559421">
                  <a:extLst>
                    <a:ext uri="{9D8B030D-6E8A-4147-A177-3AD203B41FA5}">
                      <a16:colId xmlns:a16="http://schemas.microsoft.com/office/drawing/2014/main" val="2040849101"/>
                    </a:ext>
                  </a:extLst>
                </a:gridCol>
                <a:gridCol w="1288158">
                  <a:extLst>
                    <a:ext uri="{9D8B030D-6E8A-4147-A177-3AD203B41FA5}">
                      <a16:colId xmlns:a16="http://schemas.microsoft.com/office/drawing/2014/main" val="2541432886"/>
                    </a:ext>
                  </a:extLst>
                </a:gridCol>
                <a:gridCol w="1559421">
                  <a:extLst>
                    <a:ext uri="{9D8B030D-6E8A-4147-A177-3AD203B41FA5}">
                      <a16:colId xmlns:a16="http://schemas.microsoft.com/office/drawing/2014/main" val="1385439675"/>
                    </a:ext>
                  </a:extLst>
                </a:gridCol>
                <a:gridCol w="1346679">
                  <a:extLst>
                    <a:ext uri="{9D8B030D-6E8A-4147-A177-3AD203B41FA5}">
                      <a16:colId xmlns:a16="http://schemas.microsoft.com/office/drawing/2014/main" val="714201460"/>
                    </a:ext>
                  </a:extLst>
                </a:gridCol>
              </a:tblGrid>
              <a:tr h="1100924">
                <a:tc>
                  <a:txBody>
                    <a:bodyPr/>
                    <a:lstStyle/>
                    <a:p>
                      <a:pPr algn="ctr">
                        <a:lnSpc>
                          <a:spcPct val="115000"/>
                        </a:lnSpc>
                      </a:pPr>
                      <a:r>
                        <a:rPr lang="en-US" sz="1600" b="1">
                          <a:effectLst/>
                        </a:rPr>
                        <a:t>STT</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ctr">
                        <a:lnSpc>
                          <a:spcPct val="115000"/>
                        </a:lnSpc>
                      </a:pPr>
                      <a:r>
                        <a:rPr lang="en-US" sz="1600" b="1">
                          <a:effectLst/>
                        </a:rPr>
                        <a:t>Chỉ tiêu</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ctr">
                        <a:lnSpc>
                          <a:spcPct val="115000"/>
                        </a:lnSpc>
                      </a:pPr>
                      <a:r>
                        <a:rPr lang="en-US" sz="1600" b="1">
                          <a:effectLst/>
                        </a:rPr>
                        <a:t>Kết quả SXKD   Quý I/2025</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ctr">
                        <a:lnSpc>
                          <a:spcPct val="115000"/>
                        </a:lnSpc>
                      </a:pPr>
                      <a:r>
                        <a:rPr lang="en-US" sz="1600" b="1">
                          <a:effectLst/>
                        </a:rPr>
                        <a:t>Kết quả SXKD   Quý </a:t>
                      </a:r>
                      <a:r>
                        <a:rPr lang="en-US" sz="1600" b="1" smtClean="0">
                          <a:effectLst/>
                        </a:rPr>
                        <a:t>I/2026</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ctr">
                        <a:lnSpc>
                          <a:spcPct val="115000"/>
                        </a:lnSpc>
                      </a:pPr>
                      <a:r>
                        <a:rPr lang="en-US" sz="1600" b="1">
                          <a:effectLst/>
                        </a:rPr>
                        <a:t>Tỷ lệ </a:t>
                      </a:r>
                      <a:r>
                        <a:rPr lang="en-US" sz="1600" b="1" smtClean="0">
                          <a:effectLst/>
                        </a:rPr>
                        <a:t>tăng</a:t>
                      </a:r>
                      <a:r>
                        <a:rPr lang="en-US" sz="1600" b="1" baseline="0" smtClean="0">
                          <a:effectLst/>
                        </a:rPr>
                        <a:t> trưởng</a:t>
                      </a:r>
                      <a:r>
                        <a:rPr lang="en-US" sz="1600" b="1" smtClean="0">
                          <a:effectLst/>
                        </a:rPr>
                        <a:t> so </a:t>
                      </a:r>
                      <a:r>
                        <a:rPr lang="en-US" sz="1600" b="1">
                          <a:effectLst/>
                        </a:rPr>
                        <a:t>với </a:t>
                      </a:r>
                      <a:r>
                        <a:rPr lang="en-US" sz="1600" b="1" smtClean="0">
                          <a:effectLst/>
                        </a:rPr>
                        <a:t>Quý </a:t>
                      </a:r>
                      <a:r>
                        <a:rPr lang="en-US" sz="1600" b="1">
                          <a:effectLst/>
                        </a:rPr>
                        <a:t>I/2025</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extLst>
                  <a:ext uri="{0D108BD9-81ED-4DB2-BD59-A6C34878D82A}">
                    <a16:rowId xmlns:a16="http://schemas.microsoft.com/office/drawing/2014/main" val="3818147907"/>
                  </a:ext>
                </a:extLst>
              </a:tr>
              <a:tr h="375048">
                <a:tc>
                  <a:txBody>
                    <a:bodyPr/>
                    <a:lstStyle/>
                    <a:p>
                      <a:pPr algn="ctr">
                        <a:lnSpc>
                          <a:spcPct val="115000"/>
                        </a:lnSpc>
                      </a:pPr>
                      <a:r>
                        <a:rPr lang="en-US" sz="1600" b="1">
                          <a:effectLst/>
                        </a:rPr>
                        <a:t>1</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l">
                        <a:lnSpc>
                          <a:spcPct val="115000"/>
                        </a:lnSpc>
                      </a:pPr>
                      <a:r>
                        <a:rPr lang="en-US" sz="1600" b="1">
                          <a:effectLst/>
                        </a:rPr>
                        <a:t>Tổng doanh thu</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r">
                        <a:lnSpc>
                          <a:spcPct val="107000"/>
                        </a:lnSpc>
                        <a:spcAft>
                          <a:spcPts val="800"/>
                        </a:spcAft>
                      </a:pPr>
                      <a:r>
                        <a:rPr lang="en-US" sz="1600">
                          <a:effectLst/>
                        </a:rPr>
                        <a:t>343.323</a:t>
                      </a:r>
                      <a:endParaRPr lang="en-US" sz="16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07000"/>
                        </a:lnSpc>
                        <a:spcAft>
                          <a:spcPts val="800"/>
                        </a:spcAft>
                      </a:pPr>
                      <a:r>
                        <a:rPr lang="en-US" sz="1600" smtClean="0">
                          <a:effectLst/>
                        </a:rPr>
                        <a:t>468.010</a:t>
                      </a:r>
                      <a:endParaRPr lang="en-US" sz="16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15000"/>
                        </a:lnSpc>
                      </a:pPr>
                      <a:r>
                        <a:rPr lang="en-US" sz="1600">
                          <a:effectLst/>
                        </a:rPr>
                        <a:t>36%</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675022157"/>
                  </a:ext>
                </a:extLst>
              </a:tr>
              <a:tr h="725900">
                <a:tc>
                  <a:txBody>
                    <a:bodyPr/>
                    <a:lstStyle/>
                    <a:p>
                      <a:pPr algn="ctr">
                        <a:lnSpc>
                          <a:spcPct val="115000"/>
                        </a:lnSpc>
                      </a:pPr>
                      <a:r>
                        <a:rPr lang="en-US" sz="1600" b="1">
                          <a:effectLst/>
                        </a:rPr>
                        <a:t>2</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l">
                        <a:lnSpc>
                          <a:spcPct val="115000"/>
                        </a:lnSpc>
                      </a:pPr>
                      <a:r>
                        <a:rPr lang="en-US" sz="1600" b="1">
                          <a:effectLst/>
                        </a:rPr>
                        <a:t>LNST thu nhập doanh nghiệp</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r">
                        <a:lnSpc>
                          <a:spcPct val="107000"/>
                        </a:lnSpc>
                        <a:spcAft>
                          <a:spcPts val="800"/>
                        </a:spcAft>
                      </a:pPr>
                      <a:r>
                        <a:rPr lang="en-US" sz="1600">
                          <a:effectLst/>
                        </a:rPr>
                        <a:t>56.114</a:t>
                      </a:r>
                      <a:endParaRPr lang="en-US" sz="16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07000"/>
                        </a:lnSpc>
                        <a:spcAft>
                          <a:spcPts val="800"/>
                        </a:spcAft>
                      </a:pPr>
                      <a:r>
                        <a:rPr lang="en-US" sz="1600" smtClean="0">
                          <a:effectLst/>
                        </a:rPr>
                        <a:t>94.035</a:t>
                      </a:r>
                      <a:endParaRPr lang="en-US" sz="160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15000"/>
                        </a:lnSpc>
                      </a:pPr>
                      <a:r>
                        <a:rPr lang="en-US" sz="1600">
                          <a:effectLst/>
                        </a:rPr>
                        <a:t>68%</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3202039068"/>
                  </a:ext>
                </a:extLst>
              </a:tr>
              <a:tr h="375048">
                <a:tc>
                  <a:txBody>
                    <a:bodyPr/>
                    <a:lstStyle/>
                    <a:p>
                      <a:pPr algn="ctr">
                        <a:lnSpc>
                          <a:spcPct val="115000"/>
                        </a:lnSpc>
                      </a:pPr>
                      <a:r>
                        <a:rPr lang="en-US" sz="1600" b="1">
                          <a:effectLst/>
                        </a:rPr>
                        <a:t>3</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l">
                        <a:lnSpc>
                          <a:spcPct val="115000"/>
                        </a:lnSpc>
                      </a:pPr>
                      <a:r>
                        <a:rPr lang="en-US" sz="1600" b="1">
                          <a:effectLst/>
                        </a:rPr>
                        <a:t>Tổng tài sản</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r">
                        <a:lnSpc>
                          <a:spcPct val="115000"/>
                        </a:lnSpc>
                      </a:pPr>
                      <a:r>
                        <a:rPr lang="en-US" sz="1600">
                          <a:effectLst/>
                        </a:rPr>
                        <a:t>8.848.654</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15000"/>
                        </a:lnSpc>
                      </a:pPr>
                      <a:r>
                        <a:rPr lang="en-US" sz="1600" smtClean="0">
                          <a:effectLst/>
                        </a:rPr>
                        <a:t>8.880.324</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15000"/>
                        </a:lnSpc>
                      </a:pPr>
                      <a:r>
                        <a:rPr lang="en-US" sz="1600">
                          <a:effectLst/>
                        </a:rPr>
                        <a:t>0,36%</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2023863528"/>
                  </a:ext>
                </a:extLst>
              </a:tr>
              <a:tr h="547540">
                <a:tc>
                  <a:txBody>
                    <a:bodyPr/>
                    <a:lstStyle/>
                    <a:p>
                      <a:pPr algn="ctr">
                        <a:lnSpc>
                          <a:spcPct val="115000"/>
                        </a:lnSpc>
                      </a:pPr>
                      <a:r>
                        <a:rPr lang="en-US" sz="1600" b="1">
                          <a:effectLst/>
                        </a:rPr>
                        <a:t>4</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l">
                        <a:lnSpc>
                          <a:spcPct val="115000"/>
                        </a:lnSpc>
                      </a:pPr>
                      <a:r>
                        <a:rPr lang="en-US" sz="1600" b="1">
                          <a:effectLst/>
                        </a:rPr>
                        <a:t>Tổng nợ phải trả</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r">
                        <a:lnSpc>
                          <a:spcPct val="107000"/>
                        </a:lnSpc>
                        <a:spcAft>
                          <a:spcPts val="800"/>
                        </a:spcAft>
                      </a:pPr>
                      <a:r>
                        <a:rPr lang="en-US" sz="1600" smtClean="0">
                          <a:effectLst/>
                        </a:rPr>
                        <a:t>5.797.339</a:t>
                      </a:r>
                      <a:r>
                        <a:rPr lang="en-US" sz="1600">
                          <a:effectLst/>
                        </a:rPr>
                        <a:t> </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07000"/>
                        </a:lnSpc>
                        <a:spcAft>
                          <a:spcPts val="800"/>
                        </a:spcAft>
                      </a:pPr>
                      <a:r>
                        <a:rPr lang="en-US" sz="1600" smtClean="0">
                          <a:effectLst/>
                        </a:rPr>
                        <a:t>5.944.994</a:t>
                      </a:r>
                      <a:r>
                        <a:rPr lang="en-US" sz="1600">
                          <a:effectLst/>
                        </a:rPr>
                        <a:t> </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15000"/>
                        </a:lnSpc>
                      </a:pPr>
                      <a:r>
                        <a:rPr lang="en-US" sz="1600">
                          <a:effectLst/>
                        </a:rPr>
                        <a:t>2,6%</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1146668502"/>
                  </a:ext>
                </a:extLst>
              </a:tr>
              <a:tr h="547540">
                <a:tc>
                  <a:txBody>
                    <a:bodyPr/>
                    <a:lstStyle/>
                    <a:p>
                      <a:pPr algn="ctr">
                        <a:lnSpc>
                          <a:spcPct val="115000"/>
                        </a:lnSpc>
                      </a:pPr>
                      <a:r>
                        <a:rPr lang="en-US" sz="1600" b="1">
                          <a:effectLst/>
                        </a:rPr>
                        <a:t>5</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l">
                        <a:lnSpc>
                          <a:spcPct val="115000"/>
                        </a:lnSpc>
                      </a:pPr>
                      <a:r>
                        <a:rPr lang="en-US" sz="1600" b="1">
                          <a:effectLst/>
                        </a:rPr>
                        <a:t>Vốn chủ sở hữu</a:t>
                      </a:r>
                      <a:endParaRPr lang="en-US" sz="1600" b="1">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60000"/>
                        <a:lumOff val="40000"/>
                      </a:schemeClr>
                    </a:solidFill>
                  </a:tcPr>
                </a:tc>
                <a:tc>
                  <a:txBody>
                    <a:bodyPr/>
                    <a:lstStyle/>
                    <a:p>
                      <a:pPr algn="r">
                        <a:lnSpc>
                          <a:spcPct val="107000"/>
                        </a:lnSpc>
                        <a:spcAft>
                          <a:spcPts val="800"/>
                        </a:spcAft>
                      </a:pPr>
                      <a:r>
                        <a:rPr lang="en-US" sz="1600" smtClean="0">
                          <a:effectLst/>
                        </a:rPr>
                        <a:t>6.366.764</a:t>
                      </a:r>
                      <a:r>
                        <a:rPr lang="en-US" sz="1600">
                          <a:effectLst/>
                        </a:rPr>
                        <a:t> </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07000"/>
                        </a:lnSpc>
                        <a:spcAft>
                          <a:spcPts val="800"/>
                        </a:spcAft>
                      </a:pPr>
                      <a:r>
                        <a:rPr lang="en-US" sz="1600" smtClean="0">
                          <a:effectLst/>
                        </a:rPr>
                        <a:t>6.537.402</a:t>
                      </a:r>
                      <a:r>
                        <a:rPr lang="en-US" sz="1600">
                          <a:effectLst/>
                        </a:rPr>
                        <a:t> </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tc>
                  <a:txBody>
                    <a:bodyPr/>
                    <a:lstStyle/>
                    <a:p>
                      <a:pPr algn="r">
                        <a:lnSpc>
                          <a:spcPct val="115000"/>
                        </a:lnSpc>
                      </a:pPr>
                      <a:r>
                        <a:rPr lang="en-US" sz="1600">
                          <a:effectLst/>
                        </a:rPr>
                        <a:t>2,7%</a:t>
                      </a:r>
                      <a:endParaRPr lang="en-US" sz="1600">
                        <a:solidFill>
                          <a:schemeClr val="bg1"/>
                        </a:solidFill>
                        <a:effectLst/>
                        <a:latin typeface="Arial" panose="020B0604020202020204" pitchFamily="34" charset="0"/>
                        <a:cs typeface="Arial" panose="020B0604020202020204" pitchFamily="34"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1964896634"/>
                  </a:ext>
                </a:extLst>
              </a:tr>
            </a:tbl>
          </a:graphicData>
        </a:graphic>
      </p:graphicFrame>
      <p:graphicFrame>
        <p:nvGraphicFramePr>
          <p:cNvPr id="25" name="Chart 24"/>
          <p:cNvGraphicFramePr/>
          <p:nvPr>
            <p:extLst>
              <p:ext uri="{D42A27DB-BD31-4B8C-83A1-F6EECF244321}">
                <p14:modId xmlns:p14="http://schemas.microsoft.com/office/powerpoint/2010/main" val="76194637"/>
              </p:ext>
            </p:extLst>
          </p:nvPr>
        </p:nvGraphicFramePr>
        <p:xfrm>
          <a:off x="7682345" y="2171700"/>
          <a:ext cx="9906000" cy="6933946"/>
        </p:xfrm>
        <a:graphic>
          <a:graphicData uri="http://schemas.openxmlformats.org/drawingml/2006/chart">
            <c:chart xmlns:c="http://schemas.openxmlformats.org/drawingml/2006/chart" xmlns:r="http://schemas.openxmlformats.org/officeDocument/2006/relationships" r:id="rId6"/>
          </a:graphicData>
        </a:graphic>
      </p:graphicFrame>
      <p:sp>
        <p:nvSpPr>
          <p:cNvPr id="26" name="TextBox 15"/>
          <p:cNvSpPr txBox="1"/>
          <p:nvPr/>
        </p:nvSpPr>
        <p:spPr>
          <a:xfrm>
            <a:off x="1219200" y="8072007"/>
            <a:ext cx="6695574" cy="1487587"/>
          </a:xfrm>
          <a:prstGeom prst="rect">
            <a:avLst/>
          </a:prstGeom>
        </p:spPr>
        <p:txBody>
          <a:bodyPr wrap="square" lIns="0" tIns="0" rIns="0" bIns="0" rtlCol="0" anchor="t">
            <a:spAutoFit/>
          </a:bodyPr>
          <a:lstStyle/>
          <a:p>
            <a:pPr marL="342900" indent="-342900">
              <a:lnSpc>
                <a:spcPts val="2940"/>
              </a:lnSpc>
              <a:buFont typeface="Wingdings" panose="05000000000000000000" pitchFamily="2" charset="2"/>
              <a:buChar char="v"/>
            </a:pPr>
            <a:r>
              <a:rPr lang="en-US" sz="2100" b="1" smtClean="0">
                <a:solidFill>
                  <a:srgbClr val="FFFFFF"/>
                </a:solidFill>
                <a:latin typeface="Arial" panose="020B0604020202020204" pitchFamily="34" charset="0"/>
                <a:ea typeface="TT Hoves"/>
                <a:cs typeface="Arial" panose="020B0604020202020204" pitchFamily="34" charset="0"/>
                <a:sym typeface="TT Hoves"/>
              </a:rPr>
              <a:t>Các chỉ số tài chính:</a:t>
            </a:r>
          </a:p>
          <a:p>
            <a:pPr marL="342900" indent="-342900">
              <a:lnSpc>
                <a:spcPts val="2940"/>
              </a:lnSpc>
              <a:buFont typeface="Courier New" panose="02070309020205020404" pitchFamily="49" charset="0"/>
              <a:buChar char="o"/>
            </a:pPr>
            <a:r>
              <a:rPr lang="en-US" sz="2100" b="1" i="1" smtClean="0">
                <a:solidFill>
                  <a:srgbClr val="FFFFFF"/>
                </a:solidFill>
                <a:latin typeface="Arial" panose="020B0604020202020204" pitchFamily="34" charset="0"/>
                <a:ea typeface="TT Hoves"/>
                <a:cs typeface="Arial" panose="020B0604020202020204" pitchFamily="34" charset="0"/>
                <a:sym typeface="TT Hoves"/>
              </a:rPr>
              <a:t>EPS</a:t>
            </a:r>
            <a:r>
              <a:rPr lang="en-US" sz="2100" i="1" smtClean="0">
                <a:solidFill>
                  <a:srgbClr val="FFFFFF"/>
                </a:solidFill>
                <a:latin typeface="Arial" panose="020B0604020202020204" pitchFamily="34" charset="0"/>
                <a:ea typeface="TT Hoves"/>
                <a:cs typeface="Arial" panose="020B0604020202020204" pitchFamily="34" charset="0"/>
                <a:sym typeface="TT Hoves"/>
              </a:rPr>
              <a:t> = LNST/Số CP = </a:t>
            </a:r>
            <a:r>
              <a:rPr lang="en-US" sz="2100" b="1" i="1" smtClean="0">
                <a:solidFill>
                  <a:srgbClr val="FFFFFF"/>
                </a:solidFill>
                <a:latin typeface="Arial" panose="020B0604020202020204" pitchFamily="34" charset="0"/>
                <a:ea typeface="TT Hoves"/>
                <a:cs typeface="Arial" panose="020B0604020202020204" pitchFamily="34" charset="0"/>
                <a:sym typeface="TT Hoves"/>
              </a:rPr>
              <a:t>165,72 </a:t>
            </a:r>
            <a:r>
              <a:rPr lang="en-US" sz="2100" i="1" smtClean="0">
                <a:solidFill>
                  <a:srgbClr val="FFFFFF"/>
                </a:solidFill>
                <a:latin typeface="Arial" panose="020B0604020202020204" pitchFamily="34" charset="0"/>
                <a:ea typeface="TT Hoves"/>
                <a:cs typeface="Arial" panose="020B0604020202020204" pitchFamily="34" charset="0"/>
                <a:sym typeface="TT Hoves"/>
              </a:rPr>
              <a:t>VNĐ/CP</a:t>
            </a:r>
          </a:p>
          <a:p>
            <a:pPr marL="342900" indent="-342900">
              <a:lnSpc>
                <a:spcPts val="2940"/>
              </a:lnSpc>
              <a:buFont typeface="Courier New" panose="02070309020205020404" pitchFamily="49" charset="0"/>
              <a:buChar char="o"/>
            </a:pPr>
            <a:r>
              <a:rPr lang="en-US" sz="2100" b="1" i="1" smtClean="0">
                <a:solidFill>
                  <a:srgbClr val="FFFFFF"/>
                </a:solidFill>
                <a:latin typeface="Arial" panose="020B0604020202020204" pitchFamily="34" charset="0"/>
                <a:ea typeface="TT Hoves"/>
                <a:cs typeface="Arial" panose="020B0604020202020204" pitchFamily="34" charset="0"/>
                <a:sym typeface="TT Hoves"/>
              </a:rPr>
              <a:t>ROA</a:t>
            </a:r>
            <a:r>
              <a:rPr lang="en-US" sz="2100" i="1" smtClean="0">
                <a:solidFill>
                  <a:srgbClr val="FFFFFF"/>
                </a:solidFill>
                <a:latin typeface="Arial" panose="020B0604020202020204" pitchFamily="34" charset="0"/>
                <a:ea typeface="TT Hoves"/>
                <a:cs typeface="Arial" panose="020B0604020202020204" pitchFamily="34" charset="0"/>
                <a:sym typeface="TT Hoves"/>
              </a:rPr>
              <a:t> = LNST/Tổng tài sản = </a:t>
            </a:r>
            <a:r>
              <a:rPr lang="en-US" sz="2100" b="1" i="1" smtClean="0">
                <a:solidFill>
                  <a:srgbClr val="FFFFFF"/>
                </a:solidFill>
                <a:latin typeface="Arial" panose="020B0604020202020204" pitchFamily="34" charset="0"/>
                <a:ea typeface="TT Hoves"/>
                <a:cs typeface="Arial" panose="020B0604020202020204" pitchFamily="34" charset="0"/>
                <a:sym typeface="TT Hoves"/>
              </a:rPr>
              <a:t>1,06%</a:t>
            </a:r>
          </a:p>
          <a:p>
            <a:pPr marL="342900" indent="-342900">
              <a:lnSpc>
                <a:spcPts val="2940"/>
              </a:lnSpc>
              <a:buFont typeface="Courier New" panose="02070309020205020404" pitchFamily="49" charset="0"/>
              <a:buChar char="o"/>
            </a:pPr>
            <a:r>
              <a:rPr lang="en-US" sz="2100" b="1" i="1" smtClean="0">
                <a:solidFill>
                  <a:srgbClr val="FFFFFF"/>
                </a:solidFill>
                <a:latin typeface="Arial" panose="020B0604020202020204" pitchFamily="34" charset="0"/>
                <a:ea typeface="TT Hoves"/>
                <a:cs typeface="Arial" panose="020B0604020202020204" pitchFamily="34" charset="0"/>
                <a:sym typeface="TT Hoves"/>
              </a:rPr>
              <a:t>ROE </a:t>
            </a:r>
            <a:r>
              <a:rPr lang="en-US" sz="2100" i="1" smtClean="0">
                <a:solidFill>
                  <a:srgbClr val="FFFFFF"/>
                </a:solidFill>
                <a:latin typeface="Arial" panose="020B0604020202020204" pitchFamily="34" charset="0"/>
                <a:ea typeface="TT Hoves"/>
                <a:cs typeface="Arial" panose="020B0604020202020204" pitchFamily="34" charset="0"/>
                <a:sym typeface="TT Hoves"/>
              </a:rPr>
              <a:t>= LNST/Vốn CSH = </a:t>
            </a:r>
            <a:r>
              <a:rPr lang="en-US" sz="2100" b="1" i="1" smtClean="0">
                <a:solidFill>
                  <a:srgbClr val="FFFFFF"/>
                </a:solidFill>
                <a:latin typeface="Arial" panose="020B0604020202020204" pitchFamily="34" charset="0"/>
                <a:ea typeface="TT Hoves"/>
                <a:cs typeface="Arial" panose="020B0604020202020204" pitchFamily="34" charset="0"/>
                <a:sym typeface="TT Hoves"/>
              </a:rPr>
              <a:t>1,48%</a:t>
            </a:r>
            <a:endParaRPr lang="en-US" sz="2100" b="1" i="1">
              <a:solidFill>
                <a:srgbClr val="FFFFFF"/>
              </a:solidFill>
              <a:latin typeface="Arial" panose="020B0604020202020204" pitchFamily="34" charset="0"/>
              <a:ea typeface="TT Hoves"/>
              <a:cs typeface="Arial" panose="020B0604020202020204" pitchFamily="34" charset="0"/>
              <a:sym typeface="TT Hoves"/>
            </a:endParaRPr>
          </a:p>
        </p:txBody>
      </p:sp>
      <p:sp>
        <p:nvSpPr>
          <p:cNvPr id="11" name="Rectangle 10"/>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6</a:t>
            </a:r>
            <a:endParaRPr lang="en-US" sz="1600" b="1">
              <a:solidFill>
                <a:schemeClr val="bg1"/>
              </a:solidFill>
              <a:ea typeface="TT Hoves"/>
              <a:cs typeface="Arial" panose="020B0604020202020204" pitchFamily="34" charset="0"/>
              <a:sym typeface="TT Hoves"/>
            </a:endParaRPr>
          </a:p>
        </p:txBody>
      </p:sp>
    </p:spTree>
    <p:extLst>
      <p:ext uri="{BB962C8B-B14F-4D97-AF65-F5344CB8AC3E}">
        <p14:creationId xmlns:p14="http://schemas.microsoft.com/office/powerpoint/2010/main" val="1660314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10" name="Freeform 16"/>
          <p:cNvSpPr/>
          <p:nvPr/>
        </p:nvSpPr>
        <p:spPr>
          <a:xfrm rot="17016652">
            <a:off x="12159008" y="-2411944"/>
            <a:ext cx="8379362" cy="8089893"/>
          </a:xfrm>
          <a:custGeom>
            <a:avLst/>
            <a:gdLst/>
            <a:ahLst/>
            <a:cxnLst/>
            <a:rect l="l" t="t" r="r" b="b"/>
            <a:pathLst>
              <a:path w="8379362" h="8089893">
                <a:moveTo>
                  <a:pt x="0" y="0"/>
                </a:moveTo>
                <a:lnTo>
                  <a:pt x="8379362" y="0"/>
                </a:lnTo>
                <a:lnTo>
                  <a:pt x="8379362" y="8089893"/>
                </a:lnTo>
                <a:lnTo>
                  <a:pt x="0" y="8089893"/>
                </a:lnTo>
                <a:lnTo>
                  <a:pt x="0" y="0"/>
                </a:lnTo>
                <a:close/>
              </a:path>
            </a:pathLst>
          </a:custGeom>
          <a:blipFill>
            <a:blip r:embed="rId3">
              <a:extLst>
                <a:ext uri="{96DAC541-7B7A-43D3-8B79-37D633B846F1}">
                  <asvg:svgBlip xmlns="" xmlns:asvg="http://schemas.microsoft.com/office/drawing/2016/SVG/main" r:embed="rId5"/>
                </a:ext>
              </a:extLst>
            </a:blip>
            <a:stretch>
              <a:fillRect/>
            </a:stretch>
          </a:blipFill>
        </p:spPr>
      </p:sp>
      <p:sp>
        <p:nvSpPr>
          <p:cNvPr id="18" name="TextBox 5"/>
          <p:cNvSpPr txBox="1"/>
          <p:nvPr/>
        </p:nvSpPr>
        <p:spPr>
          <a:xfrm>
            <a:off x="1037665" y="1407268"/>
            <a:ext cx="17259300" cy="731932"/>
          </a:xfrm>
          <a:prstGeom prst="rect">
            <a:avLst/>
          </a:prstGeom>
        </p:spPr>
        <p:txBody>
          <a:bodyPr wrap="square" lIns="0" tIns="0" rIns="0" bIns="0" rtlCol="0" anchor="t">
            <a:spAutoFit/>
          </a:bodyPr>
          <a:lstStyle/>
          <a:p>
            <a:pPr>
              <a:lnSpc>
                <a:spcPts val="6719"/>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III. </a:t>
            </a:r>
            <a:r>
              <a:rPr lang="en-US" sz="3000" b="1">
                <a:solidFill>
                  <a:srgbClr val="75FF82"/>
                </a:solidFill>
                <a:latin typeface="Arial" panose="020B0604020202020204" pitchFamily="34" charset="0"/>
                <a:ea typeface="TT Hoves"/>
                <a:cs typeface="Arial" panose="020B0604020202020204" pitchFamily="34" charset="0"/>
                <a:sym typeface="TT Hoves"/>
              </a:rPr>
              <a:t>Các sự kiện nổi </a:t>
            </a:r>
            <a:r>
              <a:rPr lang="en-US" sz="3000" b="1" smtClean="0">
                <a:solidFill>
                  <a:srgbClr val="75FF82"/>
                </a:solidFill>
                <a:latin typeface="Arial" panose="020B0604020202020204" pitchFamily="34" charset="0"/>
                <a:ea typeface="TT Hoves"/>
                <a:cs typeface="Arial" panose="020B0604020202020204" pitchFamily="34" charset="0"/>
                <a:sym typeface="TT Hoves"/>
              </a:rPr>
              <a:t>bật </a:t>
            </a:r>
            <a:r>
              <a:rPr lang="en-US" sz="3000" b="1">
                <a:solidFill>
                  <a:srgbClr val="75FF82"/>
                </a:solidFill>
                <a:latin typeface="Arial" panose="020B0604020202020204" pitchFamily="34" charset="0"/>
                <a:ea typeface="TT Hoves"/>
                <a:cs typeface="Arial" panose="020B0604020202020204" pitchFamily="34" charset="0"/>
                <a:sym typeface="TT Hoves"/>
              </a:rPr>
              <a:t>của Tập đoàn CEO trong Quý </a:t>
            </a:r>
            <a:r>
              <a:rPr lang="en-US" sz="3000" b="1" smtClean="0">
                <a:solidFill>
                  <a:srgbClr val="75FF82"/>
                </a:solidFill>
                <a:latin typeface="Arial" panose="020B0604020202020204" pitchFamily="34" charset="0"/>
                <a:ea typeface="TT Hoves"/>
                <a:cs typeface="Arial" panose="020B0604020202020204" pitchFamily="34" charset="0"/>
                <a:sym typeface="TT Hoves"/>
              </a:rPr>
              <a:t>I/2026</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000" y="115960"/>
            <a:ext cx="2250203" cy="1265739"/>
          </a:xfrm>
          <a:prstGeom prst="rect">
            <a:avLst/>
          </a:prstGeom>
        </p:spPr>
      </p:pic>
      <p:sp>
        <p:nvSpPr>
          <p:cNvPr id="20" name="TextBox 15"/>
          <p:cNvSpPr txBox="1"/>
          <p:nvPr/>
        </p:nvSpPr>
        <p:spPr>
          <a:xfrm>
            <a:off x="1028700" y="2409403"/>
            <a:ext cx="7821594" cy="743793"/>
          </a:xfrm>
          <a:prstGeom prst="rect">
            <a:avLst/>
          </a:prstGeom>
        </p:spPr>
        <p:txBody>
          <a:bodyPr wrap="square" lIns="0" tIns="0" rIns="0" bIns="0" rtlCol="0" anchor="t">
            <a:spAutoFit/>
          </a:bodyPr>
          <a:lstStyle/>
          <a:p>
            <a:pPr algn="just">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3.1. </a:t>
            </a:r>
            <a:r>
              <a:rPr lang="en-US" sz="2100" b="1">
                <a:solidFill>
                  <a:srgbClr val="FFFFFF"/>
                </a:solidFill>
                <a:latin typeface="Arial" panose="020B0604020202020204" pitchFamily="34" charset="0"/>
                <a:ea typeface="TT Hoves"/>
                <a:cs typeface="Arial" panose="020B0604020202020204" pitchFamily="34" charset="0"/>
                <a:sym typeface="TT Hoves"/>
              </a:rPr>
              <a:t>Tập đoàn CEO và Agribank ký kết hợp đồng tài trợ tín dụng cho Khu công nghiệp Sân bay Tiên Lãng – Khu B</a:t>
            </a:r>
          </a:p>
        </p:txBody>
      </p:sp>
      <p:sp>
        <p:nvSpPr>
          <p:cNvPr id="11" name="Freeform 16"/>
          <p:cNvSpPr/>
          <p:nvPr/>
        </p:nvSpPr>
        <p:spPr>
          <a:xfrm rot="6565888">
            <a:off x="-1135334" y="3764235"/>
            <a:ext cx="8379362" cy="8089893"/>
          </a:xfrm>
          <a:custGeom>
            <a:avLst/>
            <a:gdLst/>
            <a:ahLst/>
            <a:cxnLst/>
            <a:rect l="l" t="t" r="r" b="b"/>
            <a:pathLst>
              <a:path w="8379362" h="8089893">
                <a:moveTo>
                  <a:pt x="0" y="0"/>
                </a:moveTo>
                <a:lnTo>
                  <a:pt x="8379362" y="0"/>
                </a:lnTo>
                <a:lnTo>
                  <a:pt x="8379362" y="8089893"/>
                </a:lnTo>
                <a:lnTo>
                  <a:pt x="0" y="8089893"/>
                </a:lnTo>
                <a:lnTo>
                  <a:pt x="0" y="0"/>
                </a:lnTo>
                <a:close/>
              </a:path>
            </a:pathLst>
          </a:custGeom>
          <a:blipFill>
            <a:blip r:embed="rId3">
              <a:extLst>
                <a:ext uri="{96DAC541-7B7A-43D3-8B79-37D633B846F1}">
                  <asvg:svgBlip xmlns="" xmlns:asvg="http://schemas.microsoft.com/office/drawing/2016/SVG/main" r:embed="rId5"/>
                </a:ext>
              </a:extLst>
            </a:blip>
            <a:stretch>
              <a:fillRect/>
            </a:stretch>
          </a:blipFill>
        </p:spPr>
      </p:sp>
      <p:sp>
        <p:nvSpPr>
          <p:cNvPr id="2" name="Rectangle 1"/>
          <p:cNvSpPr/>
          <p:nvPr/>
        </p:nvSpPr>
        <p:spPr>
          <a:xfrm>
            <a:off x="1014663" y="3415261"/>
            <a:ext cx="7849668" cy="1200329"/>
          </a:xfrm>
          <a:prstGeom prst="rect">
            <a:avLst/>
          </a:prstGeom>
        </p:spPr>
        <p:txBody>
          <a:bodyPr wrap="square">
            <a:spAutoFit/>
          </a:bodyPr>
          <a:lstStyle/>
          <a:p>
            <a:pPr algn="just"/>
            <a:r>
              <a:rPr lang="vi-VN" i="1">
                <a:solidFill>
                  <a:schemeClr val="bg1"/>
                </a:solidFill>
              </a:rPr>
              <a:t>Ngày 12/01/2026, tại Tháp CEO, Tập đoàn CEO và Ngân hàng Nông nghiệp và Phát triển Nông thôn Việt Nam (Agribank) đã ký kết Hợp đồng tài trợ tín dụng cho Dự án Khu công nghiệp Sân bay Tiên Lãng – Khu B, thuộc Khu Thương mại tự do Hải Phòng.</a:t>
            </a:r>
            <a:endParaRPr lang="en-US" i="1">
              <a:solidFill>
                <a:schemeClr val="bg1"/>
              </a:solidFill>
            </a:endParaRPr>
          </a:p>
        </p:txBody>
      </p:sp>
      <p:pic>
        <p:nvPicPr>
          <p:cNvPr id="4" name="Picture 3"/>
          <p:cNvPicPr>
            <a:picLocks noChangeAspect="1"/>
          </p:cNvPicPr>
          <p:nvPr/>
        </p:nvPicPr>
        <p:blipFill>
          <a:blip r:embed="rId7"/>
          <a:stretch>
            <a:fillRect/>
          </a:stretch>
        </p:blipFill>
        <p:spPr>
          <a:xfrm>
            <a:off x="10439400" y="6132781"/>
            <a:ext cx="6228711" cy="335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rotWithShape="1">
          <a:blip r:embed="rId8"/>
          <a:srcRect l="18182" t="6558" r="9091" b="15867"/>
          <a:stretch/>
        </p:blipFill>
        <p:spPr>
          <a:xfrm>
            <a:off x="1143000" y="4877655"/>
            <a:ext cx="7543800" cy="4610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9"/>
          <a:stretch>
            <a:fillRect/>
          </a:stretch>
        </p:blipFill>
        <p:spPr>
          <a:xfrm>
            <a:off x="10439400" y="2563922"/>
            <a:ext cx="6192852" cy="3189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11"/>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7</a:t>
            </a:r>
            <a:endParaRPr lang="en-US" sz="1600" b="1">
              <a:solidFill>
                <a:schemeClr val="bg1"/>
              </a:solidFill>
              <a:ea typeface="TT Hoves"/>
              <a:cs typeface="Arial" panose="020B0604020202020204" pitchFamily="34" charset="0"/>
              <a:sym typeface="TT Hoves"/>
            </a:endParaRPr>
          </a:p>
        </p:txBody>
      </p:sp>
    </p:spTree>
    <p:extLst>
      <p:ext uri="{BB962C8B-B14F-4D97-AF65-F5344CB8AC3E}">
        <p14:creationId xmlns:p14="http://schemas.microsoft.com/office/powerpoint/2010/main" val="38962323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2" name="Freeform 2"/>
          <p:cNvSpPr/>
          <p:nvPr/>
        </p:nvSpPr>
        <p:spPr>
          <a:xfrm>
            <a:off x="4616650" y="643862"/>
            <a:ext cx="9938959" cy="8999275"/>
          </a:xfrm>
          <a:custGeom>
            <a:avLst/>
            <a:gdLst/>
            <a:ahLst/>
            <a:cxnLst/>
            <a:rect l="l" t="t" r="r" b="b"/>
            <a:pathLst>
              <a:path w="9938959" h="8999275">
                <a:moveTo>
                  <a:pt x="0" y="0"/>
                </a:moveTo>
                <a:lnTo>
                  <a:pt x="9938959" y="0"/>
                </a:lnTo>
                <a:lnTo>
                  <a:pt x="9938959" y="8999276"/>
                </a:lnTo>
                <a:lnTo>
                  <a:pt x="0" y="8999276"/>
                </a:lnTo>
                <a:lnTo>
                  <a:pt x="0" y="0"/>
                </a:lnTo>
                <a:close/>
              </a:path>
            </a:pathLst>
          </a:custGeom>
          <a:blipFill>
            <a:blip r:embed="rId2">
              <a:alphaModFix amt="44999"/>
              <a:extLst>
                <a:ext uri="{96DAC541-7B7A-43D3-8B79-37D633B846F1}">
                  <asvg:svgBlip xmlns="" xmlns:asvg="http://schemas.microsoft.com/office/drawing/2016/SVG/main" r:embed="rId3"/>
                </a:ext>
              </a:extLst>
            </a:blip>
            <a:stretch>
              <a:fillRect/>
            </a:stretch>
          </a:blipFill>
        </p:spPr>
      </p:sp>
      <p:grpSp>
        <p:nvGrpSpPr>
          <p:cNvPr id="4" name="Group 4"/>
          <p:cNvGrpSpPr/>
          <p:nvPr/>
        </p:nvGrpSpPr>
        <p:grpSpPr>
          <a:xfrm>
            <a:off x="1435251" y="3031702"/>
            <a:ext cx="4911591" cy="3664452"/>
            <a:chOff x="0" y="0"/>
            <a:chExt cx="1293588" cy="965123"/>
          </a:xfrm>
        </p:grpSpPr>
        <p:sp>
          <p:nvSpPr>
            <p:cNvPr id="5" name="Freeform 5"/>
            <p:cNvSpPr/>
            <p:nvPr/>
          </p:nvSpPr>
          <p:spPr>
            <a:xfrm>
              <a:off x="0" y="0"/>
              <a:ext cx="1293588" cy="965123"/>
            </a:xfrm>
            <a:custGeom>
              <a:avLst/>
              <a:gdLst/>
              <a:ahLst/>
              <a:cxnLst/>
              <a:rect l="l" t="t" r="r" b="b"/>
              <a:pathLst>
                <a:path w="1293588" h="965123">
                  <a:moveTo>
                    <a:pt x="36254" y="0"/>
                  </a:moveTo>
                  <a:lnTo>
                    <a:pt x="1257334" y="0"/>
                  </a:lnTo>
                  <a:cubicBezTo>
                    <a:pt x="1277356" y="0"/>
                    <a:pt x="1293588" y="16231"/>
                    <a:pt x="1293588" y="36254"/>
                  </a:cubicBezTo>
                  <a:lnTo>
                    <a:pt x="1293588" y="928869"/>
                  </a:lnTo>
                  <a:cubicBezTo>
                    <a:pt x="1293588" y="938484"/>
                    <a:pt x="1289768" y="947706"/>
                    <a:pt x="1282969" y="954505"/>
                  </a:cubicBezTo>
                  <a:cubicBezTo>
                    <a:pt x="1276170" y="961303"/>
                    <a:pt x="1266949" y="965123"/>
                    <a:pt x="1257334" y="965123"/>
                  </a:cubicBezTo>
                  <a:lnTo>
                    <a:pt x="36254" y="965123"/>
                  </a:lnTo>
                  <a:cubicBezTo>
                    <a:pt x="26639" y="965123"/>
                    <a:pt x="17417" y="961303"/>
                    <a:pt x="10619" y="954505"/>
                  </a:cubicBezTo>
                  <a:cubicBezTo>
                    <a:pt x="3820" y="947706"/>
                    <a:pt x="0" y="938484"/>
                    <a:pt x="0" y="928869"/>
                  </a:cubicBezTo>
                  <a:lnTo>
                    <a:pt x="0" y="36254"/>
                  </a:lnTo>
                  <a:cubicBezTo>
                    <a:pt x="0" y="26639"/>
                    <a:pt x="3820" y="17417"/>
                    <a:pt x="10619" y="10619"/>
                  </a:cubicBezTo>
                  <a:cubicBezTo>
                    <a:pt x="17417" y="3820"/>
                    <a:pt x="26639" y="0"/>
                    <a:pt x="36254" y="0"/>
                  </a:cubicBezTo>
                  <a:close/>
                </a:path>
              </a:pathLst>
            </a:custGeom>
            <a:solidFill>
              <a:srgbClr val="141A1F">
                <a:alpha val="81961"/>
              </a:srgbClr>
            </a:solidFill>
            <a:ln w="47625" cap="rnd">
              <a:solidFill>
                <a:srgbClr val="BEC2C7">
                  <a:alpha val="81961"/>
                </a:srgbClr>
              </a:solidFill>
              <a:prstDash val="solid"/>
              <a:round/>
            </a:ln>
          </p:spPr>
        </p:sp>
        <p:sp>
          <p:nvSpPr>
            <p:cNvPr id="6" name="TextBox 6"/>
            <p:cNvSpPr txBox="1"/>
            <p:nvPr/>
          </p:nvSpPr>
          <p:spPr>
            <a:xfrm>
              <a:off x="0" y="-47625"/>
              <a:ext cx="1293588" cy="1012748"/>
            </a:xfrm>
            <a:prstGeom prst="rect">
              <a:avLst/>
            </a:prstGeom>
          </p:spPr>
          <p:txBody>
            <a:bodyPr lIns="50800" tIns="50800" rIns="50800" bIns="50800" rtlCol="0" anchor="ctr"/>
            <a:lstStyle/>
            <a:p>
              <a:pPr algn="ctr">
                <a:lnSpc>
                  <a:spcPts val="2659"/>
                </a:lnSpc>
                <a:spcBef>
                  <a:spcPct val="0"/>
                </a:spcBef>
              </a:pPr>
              <a:endParaRPr/>
            </a:p>
          </p:txBody>
        </p:sp>
      </p:grpSp>
      <p:sp>
        <p:nvSpPr>
          <p:cNvPr id="10" name="TextBox 10"/>
          <p:cNvSpPr txBox="1"/>
          <p:nvPr/>
        </p:nvSpPr>
        <p:spPr>
          <a:xfrm>
            <a:off x="1782230" y="3294182"/>
            <a:ext cx="4085170" cy="3347070"/>
          </a:xfrm>
          <a:prstGeom prst="rect">
            <a:avLst/>
          </a:prstGeom>
        </p:spPr>
        <p:txBody>
          <a:bodyPr wrap="square" lIns="0" tIns="0" rIns="0" bIns="0" rtlCol="0" anchor="t">
            <a:spAutoFit/>
          </a:bodyPr>
          <a:lstStyle/>
          <a:p>
            <a:pPr algn="just">
              <a:lnSpc>
                <a:spcPts val="2940"/>
              </a:lnSpc>
            </a:pPr>
            <a:r>
              <a:rPr lang="vi-VN" sz="1600" i="1">
                <a:solidFill>
                  <a:srgbClr val="FFFFFF"/>
                </a:solidFill>
                <a:ea typeface="TT Hoves"/>
                <a:cs typeface="Arial" panose="020B0604020202020204" pitchFamily="34" charset="0"/>
                <a:sym typeface="TT Hoves"/>
              </a:rPr>
              <a:t>Ngày 15/1/2026, Tập đoàn CEO chính thức khởi công Dự án Khu công nghiệp Sân bay Tiên Lãng – Khu B (CEOZone Hải Phòng) tại xã Chấn Hưng, thành phố Hải Phòng. Đây là một trong những dự án đầu tiên được triển khai trong Khu Thương mại tự do Hải Phòng (Free Trade Zone – FTZ), đánh dấu bước hiện thực hóa thể chế mới bằng những công trình, dự án cụ thể. </a:t>
            </a:r>
            <a:endParaRPr lang="en-US" sz="1600" i="1">
              <a:solidFill>
                <a:srgbClr val="FFFFFF"/>
              </a:solidFill>
              <a:latin typeface="Arial" panose="020B0604020202020204" pitchFamily="34" charset="0"/>
              <a:ea typeface="TT Hoves"/>
              <a:cs typeface="Arial" panose="020B0604020202020204" pitchFamily="34" charset="0"/>
              <a:sym typeface="TT Hoves"/>
            </a:endParaRPr>
          </a:p>
        </p:txBody>
      </p:sp>
      <p:grpSp>
        <p:nvGrpSpPr>
          <p:cNvPr id="16" name="Group 16"/>
          <p:cNvGrpSpPr/>
          <p:nvPr/>
        </p:nvGrpSpPr>
        <p:grpSpPr>
          <a:xfrm>
            <a:off x="6688204" y="3031701"/>
            <a:ext cx="4911591" cy="6637005"/>
            <a:chOff x="0" y="0"/>
            <a:chExt cx="1293588" cy="965123"/>
          </a:xfrm>
        </p:grpSpPr>
        <p:sp>
          <p:nvSpPr>
            <p:cNvPr id="17" name="Freeform 17"/>
            <p:cNvSpPr/>
            <p:nvPr/>
          </p:nvSpPr>
          <p:spPr>
            <a:xfrm>
              <a:off x="0" y="0"/>
              <a:ext cx="1293588" cy="965123"/>
            </a:xfrm>
            <a:custGeom>
              <a:avLst/>
              <a:gdLst/>
              <a:ahLst/>
              <a:cxnLst/>
              <a:rect l="l" t="t" r="r" b="b"/>
              <a:pathLst>
                <a:path w="1293588" h="965123">
                  <a:moveTo>
                    <a:pt x="36254" y="0"/>
                  </a:moveTo>
                  <a:lnTo>
                    <a:pt x="1257334" y="0"/>
                  </a:lnTo>
                  <a:cubicBezTo>
                    <a:pt x="1277356" y="0"/>
                    <a:pt x="1293588" y="16231"/>
                    <a:pt x="1293588" y="36254"/>
                  </a:cubicBezTo>
                  <a:lnTo>
                    <a:pt x="1293588" y="928869"/>
                  </a:lnTo>
                  <a:cubicBezTo>
                    <a:pt x="1293588" y="938484"/>
                    <a:pt x="1289768" y="947706"/>
                    <a:pt x="1282969" y="954505"/>
                  </a:cubicBezTo>
                  <a:cubicBezTo>
                    <a:pt x="1276170" y="961303"/>
                    <a:pt x="1266949" y="965123"/>
                    <a:pt x="1257334" y="965123"/>
                  </a:cubicBezTo>
                  <a:lnTo>
                    <a:pt x="36254" y="965123"/>
                  </a:lnTo>
                  <a:cubicBezTo>
                    <a:pt x="26639" y="965123"/>
                    <a:pt x="17417" y="961303"/>
                    <a:pt x="10619" y="954505"/>
                  </a:cubicBezTo>
                  <a:cubicBezTo>
                    <a:pt x="3820" y="947706"/>
                    <a:pt x="0" y="938484"/>
                    <a:pt x="0" y="928869"/>
                  </a:cubicBezTo>
                  <a:lnTo>
                    <a:pt x="0" y="36254"/>
                  </a:lnTo>
                  <a:cubicBezTo>
                    <a:pt x="0" y="26639"/>
                    <a:pt x="3820" y="17417"/>
                    <a:pt x="10619" y="10619"/>
                  </a:cubicBezTo>
                  <a:cubicBezTo>
                    <a:pt x="17417" y="3820"/>
                    <a:pt x="26639" y="0"/>
                    <a:pt x="36254" y="0"/>
                  </a:cubicBezTo>
                  <a:close/>
                </a:path>
              </a:pathLst>
            </a:custGeom>
            <a:solidFill>
              <a:srgbClr val="141A1F">
                <a:alpha val="81961"/>
              </a:srgbClr>
            </a:solidFill>
            <a:ln w="47625" cap="rnd">
              <a:solidFill>
                <a:srgbClr val="BEC2C7">
                  <a:alpha val="81961"/>
                </a:srgbClr>
              </a:solidFill>
              <a:prstDash val="solid"/>
              <a:round/>
            </a:ln>
          </p:spPr>
        </p:sp>
        <p:sp>
          <p:nvSpPr>
            <p:cNvPr id="18" name="TextBox 18"/>
            <p:cNvSpPr txBox="1"/>
            <p:nvPr/>
          </p:nvSpPr>
          <p:spPr>
            <a:xfrm>
              <a:off x="0" y="-47625"/>
              <a:ext cx="1293588" cy="1012748"/>
            </a:xfrm>
            <a:prstGeom prst="rect">
              <a:avLst/>
            </a:prstGeom>
          </p:spPr>
          <p:txBody>
            <a:bodyPr lIns="50800" tIns="50800" rIns="50800" bIns="50800" rtlCol="0" anchor="ctr"/>
            <a:lstStyle/>
            <a:p>
              <a:pPr algn="ctr">
                <a:lnSpc>
                  <a:spcPts val="2659"/>
                </a:lnSpc>
                <a:spcBef>
                  <a:spcPct val="0"/>
                </a:spcBef>
              </a:pPr>
              <a:endParaRPr/>
            </a:p>
          </p:txBody>
        </p:sp>
      </p:grpSp>
      <p:sp>
        <p:nvSpPr>
          <p:cNvPr id="19" name="TextBox 19"/>
          <p:cNvSpPr txBox="1"/>
          <p:nvPr/>
        </p:nvSpPr>
        <p:spPr>
          <a:xfrm>
            <a:off x="7100530" y="3260815"/>
            <a:ext cx="4024670" cy="5206554"/>
          </a:xfrm>
          <a:prstGeom prst="rect">
            <a:avLst/>
          </a:prstGeom>
        </p:spPr>
        <p:txBody>
          <a:bodyPr wrap="square" lIns="0" tIns="0" rIns="0" bIns="0" rtlCol="0" anchor="t">
            <a:spAutoFit/>
          </a:bodyPr>
          <a:lstStyle/>
          <a:p>
            <a:pPr algn="just">
              <a:lnSpc>
                <a:spcPts val="2940"/>
              </a:lnSpc>
            </a:pPr>
            <a:r>
              <a:rPr lang="vi-VN" sz="1600" i="1">
                <a:solidFill>
                  <a:srgbClr val="FFFFFF"/>
                </a:solidFill>
                <a:ea typeface="TT Hoves"/>
                <a:cs typeface="Arial" panose="020B0604020202020204" pitchFamily="34" charset="0"/>
                <a:sym typeface="TT Hoves"/>
              </a:rPr>
              <a:t>Dự án có quy mô 186,49 ha, tổng mức đầu tư gần 2.800 tỷ đồng, do Công ty Cổ phần Phát triển Khu công nghiệp C.E.O (CEO IP) làm chủ đầu tư, được định hướng phát triển theo mô hình khu công nghiệp thế hệ mới: Xanh – Thông minh – Bền vững. Sở hữu vị trí “xương sống” trong mạng lưới công nghiệp – logistics của miền Bắc, dự án nằm trên tuyến cao tốc ven biển Ninh Bình – Hưng Yên – Hải Phòng – Quảng Ninh, gần cảng nước sâu Nam Đồ Sơn và kề cận sân bay quốc tế Tiên Lãng (trong quy hoạch), tạo nên lợi thế kết nối đa phương thức hiếm có.</a:t>
            </a:r>
            <a:endParaRPr lang="en-US" sz="1600" i="1">
              <a:solidFill>
                <a:srgbClr val="FFFFFF"/>
              </a:solidFill>
              <a:latin typeface="Arial" panose="020B0604020202020204" pitchFamily="34" charset="0"/>
              <a:ea typeface="TT Hoves"/>
              <a:cs typeface="Arial" panose="020B0604020202020204" pitchFamily="34" charset="0"/>
              <a:sym typeface="TT Hoves"/>
            </a:endParaRPr>
          </a:p>
        </p:txBody>
      </p:sp>
      <p:sp>
        <p:nvSpPr>
          <p:cNvPr id="23" name="TextBox 23"/>
          <p:cNvSpPr txBox="1"/>
          <p:nvPr/>
        </p:nvSpPr>
        <p:spPr>
          <a:xfrm>
            <a:off x="6688204" y="6740835"/>
            <a:ext cx="4911591" cy="2517465"/>
          </a:xfrm>
          <a:prstGeom prst="rect">
            <a:avLst/>
          </a:prstGeom>
        </p:spPr>
        <p:txBody>
          <a:bodyPr lIns="50800" tIns="50800" rIns="50800" bIns="50800" rtlCol="0" anchor="ctr"/>
          <a:lstStyle/>
          <a:p>
            <a:pPr algn="ctr">
              <a:lnSpc>
                <a:spcPts val="2659"/>
              </a:lnSpc>
              <a:spcBef>
                <a:spcPct val="0"/>
              </a:spcBef>
            </a:pPr>
            <a:endParaRPr/>
          </a:p>
        </p:txBody>
      </p:sp>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115960"/>
            <a:ext cx="2250203" cy="1265739"/>
          </a:xfrm>
          <a:prstGeom prst="rect">
            <a:avLst/>
          </a:prstGeom>
        </p:spPr>
      </p:pic>
      <p:sp>
        <p:nvSpPr>
          <p:cNvPr id="35" name="TextBox 5"/>
          <p:cNvSpPr txBox="1"/>
          <p:nvPr/>
        </p:nvSpPr>
        <p:spPr>
          <a:xfrm>
            <a:off x="1037665" y="1407268"/>
            <a:ext cx="17259300" cy="731932"/>
          </a:xfrm>
          <a:prstGeom prst="rect">
            <a:avLst/>
          </a:prstGeom>
        </p:spPr>
        <p:txBody>
          <a:bodyPr wrap="square" lIns="0" tIns="0" rIns="0" bIns="0" rtlCol="0" anchor="t">
            <a:spAutoFit/>
          </a:bodyPr>
          <a:lstStyle/>
          <a:p>
            <a:pPr>
              <a:lnSpc>
                <a:spcPts val="6719"/>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III. </a:t>
            </a:r>
            <a:r>
              <a:rPr lang="en-US" sz="3000" b="1">
                <a:solidFill>
                  <a:srgbClr val="75FF82"/>
                </a:solidFill>
                <a:latin typeface="Arial" panose="020B0604020202020204" pitchFamily="34" charset="0"/>
                <a:ea typeface="TT Hoves"/>
                <a:cs typeface="Arial" panose="020B0604020202020204" pitchFamily="34" charset="0"/>
                <a:sym typeface="TT Hoves"/>
              </a:rPr>
              <a:t>Các sự kiện nổi </a:t>
            </a:r>
            <a:r>
              <a:rPr lang="en-US" sz="3000" b="1" smtClean="0">
                <a:solidFill>
                  <a:srgbClr val="75FF82"/>
                </a:solidFill>
                <a:latin typeface="Arial" panose="020B0604020202020204" pitchFamily="34" charset="0"/>
                <a:ea typeface="TT Hoves"/>
                <a:cs typeface="Arial" panose="020B0604020202020204" pitchFamily="34" charset="0"/>
                <a:sym typeface="TT Hoves"/>
              </a:rPr>
              <a:t>bật </a:t>
            </a:r>
            <a:r>
              <a:rPr lang="en-US" sz="3000" b="1">
                <a:solidFill>
                  <a:srgbClr val="75FF82"/>
                </a:solidFill>
                <a:latin typeface="Arial" panose="020B0604020202020204" pitchFamily="34" charset="0"/>
                <a:ea typeface="TT Hoves"/>
                <a:cs typeface="Arial" panose="020B0604020202020204" pitchFamily="34" charset="0"/>
                <a:sym typeface="TT Hoves"/>
              </a:rPr>
              <a:t>của Tập đoàn CEO trong Quý </a:t>
            </a:r>
            <a:r>
              <a:rPr lang="en-US" sz="3000" b="1" smtClean="0">
                <a:solidFill>
                  <a:srgbClr val="75FF82"/>
                </a:solidFill>
                <a:latin typeface="Arial" panose="020B0604020202020204" pitchFamily="34" charset="0"/>
                <a:ea typeface="TT Hoves"/>
                <a:cs typeface="Arial" panose="020B0604020202020204" pitchFamily="34" charset="0"/>
                <a:sym typeface="TT Hoves"/>
              </a:rPr>
              <a:t>I/2026</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sp>
        <p:nvSpPr>
          <p:cNvPr id="36" name="TextBox 15"/>
          <p:cNvSpPr txBox="1"/>
          <p:nvPr/>
        </p:nvSpPr>
        <p:spPr>
          <a:xfrm>
            <a:off x="1028700" y="2409403"/>
            <a:ext cx="10913996" cy="371897"/>
          </a:xfrm>
          <a:prstGeom prst="rect">
            <a:avLst/>
          </a:prstGeom>
        </p:spPr>
        <p:txBody>
          <a:bodyPr wrap="square" lIns="0" tIns="0" rIns="0" bIns="0" rtlCol="0" anchor="t">
            <a:spAutoFit/>
          </a:bodyPr>
          <a:lstStyle/>
          <a:p>
            <a:pPr algn="just">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3.2. </a:t>
            </a:r>
            <a:r>
              <a:rPr lang="en-US" sz="2100" b="1">
                <a:solidFill>
                  <a:srgbClr val="FFFFFF"/>
                </a:solidFill>
                <a:latin typeface="Arial" panose="020B0604020202020204" pitchFamily="34" charset="0"/>
                <a:ea typeface="TT Hoves"/>
                <a:cs typeface="Arial" panose="020B0604020202020204" pitchFamily="34" charset="0"/>
                <a:sym typeface="TT Hoves"/>
              </a:rPr>
              <a:t>Lễ khởi </a:t>
            </a:r>
            <a:r>
              <a:rPr lang="en-US" sz="2100" b="1" smtClean="0">
                <a:solidFill>
                  <a:srgbClr val="FFFFFF"/>
                </a:solidFill>
                <a:latin typeface="Arial" panose="020B0604020202020204" pitchFamily="34" charset="0"/>
                <a:ea typeface="TT Hoves"/>
                <a:cs typeface="Arial" panose="020B0604020202020204" pitchFamily="34" charset="0"/>
                <a:sym typeface="TT Hoves"/>
              </a:rPr>
              <a:t>công Dự </a:t>
            </a:r>
            <a:r>
              <a:rPr lang="en-US" sz="2100" b="1">
                <a:solidFill>
                  <a:srgbClr val="FFFFFF"/>
                </a:solidFill>
                <a:latin typeface="Arial" panose="020B0604020202020204" pitchFamily="34" charset="0"/>
                <a:ea typeface="TT Hoves"/>
                <a:cs typeface="Arial" panose="020B0604020202020204" pitchFamily="34" charset="0"/>
                <a:sym typeface="TT Hoves"/>
              </a:rPr>
              <a:t>án Khu công nghiệp Sân bay Tiên Lãng – Khu B </a:t>
            </a:r>
          </a:p>
        </p:txBody>
      </p:sp>
      <p:pic>
        <p:nvPicPr>
          <p:cNvPr id="7" name="Picture 6"/>
          <p:cNvPicPr>
            <a:picLocks noChangeAspect="1"/>
          </p:cNvPicPr>
          <p:nvPr/>
        </p:nvPicPr>
        <p:blipFill>
          <a:blip r:embed="rId5"/>
          <a:stretch>
            <a:fillRect/>
          </a:stretch>
        </p:blipFill>
        <p:spPr>
          <a:xfrm>
            <a:off x="1435251" y="7048500"/>
            <a:ext cx="4871953"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Dt02727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941157" y="3040126"/>
            <a:ext cx="5552829" cy="29607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Dt02704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7382"/>
          <a:stretch/>
        </p:blipFill>
        <p:spPr bwMode="auto">
          <a:xfrm>
            <a:off x="11963378" y="6184470"/>
            <a:ext cx="5530608" cy="3454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0" name="Rectangle 19"/>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8</a:t>
            </a:r>
            <a:endParaRPr lang="en-US" sz="1600" b="1">
              <a:solidFill>
                <a:schemeClr val="bg1"/>
              </a:solidFill>
              <a:ea typeface="TT Hoves"/>
              <a:cs typeface="Arial" panose="020B0604020202020204" pitchFamily="34" charset="0"/>
              <a:sym typeface="TT Hoves"/>
            </a:endParaRPr>
          </a:p>
        </p:txBody>
      </p:sp>
    </p:spTree>
    <p:extLst>
      <p:ext uri="{BB962C8B-B14F-4D97-AF65-F5344CB8AC3E}">
        <p14:creationId xmlns:p14="http://schemas.microsoft.com/office/powerpoint/2010/main" val="4131873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2" name="Freeform 2"/>
          <p:cNvSpPr/>
          <p:nvPr/>
        </p:nvSpPr>
        <p:spPr>
          <a:xfrm>
            <a:off x="398417" y="-2171700"/>
            <a:ext cx="18956383" cy="13487400"/>
          </a:xfrm>
          <a:custGeom>
            <a:avLst/>
            <a:gdLst/>
            <a:ahLst/>
            <a:cxnLst/>
            <a:rect l="l" t="t" r="r" b="b"/>
            <a:pathLst>
              <a:path w="9938959" h="8999275">
                <a:moveTo>
                  <a:pt x="0" y="0"/>
                </a:moveTo>
                <a:lnTo>
                  <a:pt x="9938959" y="0"/>
                </a:lnTo>
                <a:lnTo>
                  <a:pt x="9938959" y="8999276"/>
                </a:lnTo>
                <a:lnTo>
                  <a:pt x="0" y="8999276"/>
                </a:lnTo>
                <a:lnTo>
                  <a:pt x="0" y="0"/>
                </a:lnTo>
                <a:close/>
              </a:path>
            </a:pathLst>
          </a:custGeom>
          <a:blipFill>
            <a:blip r:embed="rId2">
              <a:alphaModFix amt="44999"/>
              <a:extLst>
                <a:ext uri="{96DAC541-7B7A-43D3-8B79-37D633B846F1}">
                  <asvg:svgBlip xmlns="" xmlns:asvg="http://schemas.microsoft.com/office/drawing/2016/SVG/main" r:embed="rId3"/>
                </a:ext>
              </a:extLst>
            </a:blip>
            <a:stretch>
              <a:fillRect/>
            </a:stretch>
          </a:blipFill>
        </p:spPr>
      </p:sp>
      <p:grpSp>
        <p:nvGrpSpPr>
          <p:cNvPr id="4" name="Group 4"/>
          <p:cNvGrpSpPr/>
          <p:nvPr/>
        </p:nvGrpSpPr>
        <p:grpSpPr>
          <a:xfrm>
            <a:off x="1435251" y="3031702"/>
            <a:ext cx="4911591" cy="2813744"/>
            <a:chOff x="0" y="0"/>
            <a:chExt cx="1293588" cy="965123"/>
          </a:xfrm>
        </p:grpSpPr>
        <p:sp>
          <p:nvSpPr>
            <p:cNvPr id="5" name="Freeform 5"/>
            <p:cNvSpPr/>
            <p:nvPr/>
          </p:nvSpPr>
          <p:spPr>
            <a:xfrm>
              <a:off x="0" y="0"/>
              <a:ext cx="1293588" cy="965123"/>
            </a:xfrm>
            <a:custGeom>
              <a:avLst/>
              <a:gdLst/>
              <a:ahLst/>
              <a:cxnLst/>
              <a:rect l="l" t="t" r="r" b="b"/>
              <a:pathLst>
                <a:path w="1293588" h="965123">
                  <a:moveTo>
                    <a:pt x="36254" y="0"/>
                  </a:moveTo>
                  <a:lnTo>
                    <a:pt x="1257334" y="0"/>
                  </a:lnTo>
                  <a:cubicBezTo>
                    <a:pt x="1277356" y="0"/>
                    <a:pt x="1293588" y="16231"/>
                    <a:pt x="1293588" y="36254"/>
                  </a:cubicBezTo>
                  <a:lnTo>
                    <a:pt x="1293588" y="928869"/>
                  </a:lnTo>
                  <a:cubicBezTo>
                    <a:pt x="1293588" y="938484"/>
                    <a:pt x="1289768" y="947706"/>
                    <a:pt x="1282969" y="954505"/>
                  </a:cubicBezTo>
                  <a:cubicBezTo>
                    <a:pt x="1276170" y="961303"/>
                    <a:pt x="1266949" y="965123"/>
                    <a:pt x="1257334" y="965123"/>
                  </a:cubicBezTo>
                  <a:lnTo>
                    <a:pt x="36254" y="965123"/>
                  </a:lnTo>
                  <a:cubicBezTo>
                    <a:pt x="26639" y="965123"/>
                    <a:pt x="17417" y="961303"/>
                    <a:pt x="10619" y="954505"/>
                  </a:cubicBezTo>
                  <a:cubicBezTo>
                    <a:pt x="3820" y="947706"/>
                    <a:pt x="0" y="938484"/>
                    <a:pt x="0" y="928869"/>
                  </a:cubicBezTo>
                  <a:lnTo>
                    <a:pt x="0" y="36254"/>
                  </a:lnTo>
                  <a:cubicBezTo>
                    <a:pt x="0" y="26639"/>
                    <a:pt x="3820" y="17417"/>
                    <a:pt x="10619" y="10619"/>
                  </a:cubicBezTo>
                  <a:cubicBezTo>
                    <a:pt x="17417" y="3820"/>
                    <a:pt x="26639" y="0"/>
                    <a:pt x="36254" y="0"/>
                  </a:cubicBezTo>
                  <a:close/>
                </a:path>
              </a:pathLst>
            </a:custGeom>
            <a:solidFill>
              <a:srgbClr val="141A1F">
                <a:alpha val="81961"/>
              </a:srgbClr>
            </a:solidFill>
            <a:ln w="47625" cap="rnd">
              <a:solidFill>
                <a:srgbClr val="BEC2C7">
                  <a:alpha val="81961"/>
                </a:srgbClr>
              </a:solidFill>
              <a:prstDash val="solid"/>
              <a:round/>
            </a:ln>
          </p:spPr>
        </p:sp>
        <p:sp>
          <p:nvSpPr>
            <p:cNvPr id="6" name="TextBox 6"/>
            <p:cNvSpPr txBox="1"/>
            <p:nvPr/>
          </p:nvSpPr>
          <p:spPr>
            <a:xfrm>
              <a:off x="0" y="-47625"/>
              <a:ext cx="1293588" cy="1012748"/>
            </a:xfrm>
            <a:prstGeom prst="rect">
              <a:avLst/>
            </a:prstGeom>
          </p:spPr>
          <p:txBody>
            <a:bodyPr lIns="50800" tIns="50800" rIns="50800" bIns="50800" rtlCol="0" anchor="ctr"/>
            <a:lstStyle/>
            <a:p>
              <a:pPr algn="ctr">
                <a:lnSpc>
                  <a:spcPts val="2659"/>
                </a:lnSpc>
                <a:spcBef>
                  <a:spcPct val="0"/>
                </a:spcBef>
              </a:pPr>
              <a:endParaRPr/>
            </a:p>
          </p:txBody>
        </p:sp>
      </p:grpSp>
      <p:sp>
        <p:nvSpPr>
          <p:cNvPr id="10" name="TextBox 10"/>
          <p:cNvSpPr txBox="1"/>
          <p:nvPr/>
        </p:nvSpPr>
        <p:spPr>
          <a:xfrm>
            <a:off x="1782227" y="3456346"/>
            <a:ext cx="4214621" cy="1859483"/>
          </a:xfrm>
          <a:prstGeom prst="rect">
            <a:avLst/>
          </a:prstGeom>
        </p:spPr>
        <p:txBody>
          <a:bodyPr wrap="square" lIns="0" tIns="0" rIns="0" bIns="0" rtlCol="0" anchor="t">
            <a:spAutoFit/>
          </a:bodyPr>
          <a:lstStyle/>
          <a:p>
            <a:pPr algn="just">
              <a:lnSpc>
                <a:spcPts val="2940"/>
              </a:lnSpc>
            </a:pPr>
            <a:r>
              <a:rPr lang="vi-VN" sz="1600" i="1">
                <a:solidFill>
                  <a:srgbClr val="FFFFFF"/>
                </a:solidFill>
                <a:ea typeface="TT Hoves"/>
                <a:cs typeface="Arial" panose="020B0604020202020204" pitchFamily="34" charset="0"/>
                <a:sym typeface="TT Hoves"/>
              </a:rPr>
              <a:t>Ngày 24/02/2026, Tập đoàn CEO tổ chức Lễ cất nóc Novotel Cam Ranh Resort tại Bãi Dài – Cam Ranh, đánh dấu việc hoàn thành phần kết cấu chính chỉ sau 8 tháng thi công kể từ ngày khởi công (21/6/2025</a:t>
            </a:r>
            <a:r>
              <a:rPr lang="vi-VN" sz="1600" i="1" smtClean="0">
                <a:solidFill>
                  <a:srgbClr val="FFFFFF"/>
                </a:solidFill>
                <a:ea typeface="TT Hoves"/>
                <a:cs typeface="Arial" panose="020B0604020202020204" pitchFamily="34" charset="0"/>
                <a:sym typeface="TT Hoves"/>
              </a:rPr>
              <a:t>). </a:t>
            </a:r>
            <a:endParaRPr lang="en-US" sz="1600" i="1">
              <a:solidFill>
                <a:srgbClr val="FFFFFF"/>
              </a:solidFill>
              <a:latin typeface="Arial" panose="020B0604020202020204" pitchFamily="34" charset="0"/>
              <a:ea typeface="TT Hoves"/>
              <a:cs typeface="Arial" panose="020B0604020202020204" pitchFamily="34" charset="0"/>
              <a:sym typeface="TT Hoves"/>
            </a:endParaRPr>
          </a:p>
        </p:txBody>
      </p:sp>
      <p:grpSp>
        <p:nvGrpSpPr>
          <p:cNvPr id="12" name="Group 12"/>
          <p:cNvGrpSpPr/>
          <p:nvPr/>
        </p:nvGrpSpPr>
        <p:grpSpPr>
          <a:xfrm>
            <a:off x="7394577" y="6214404"/>
            <a:ext cx="4619007" cy="3352801"/>
            <a:chOff x="0" y="0"/>
            <a:chExt cx="1293588" cy="615411"/>
          </a:xfrm>
        </p:grpSpPr>
        <p:sp>
          <p:nvSpPr>
            <p:cNvPr id="13" name="Freeform 13"/>
            <p:cNvSpPr/>
            <p:nvPr/>
          </p:nvSpPr>
          <p:spPr>
            <a:xfrm>
              <a:off x="0" y="0"/>
              <a:ext cx="1293588" cy="615411"/>
            </a:xfrm>
            <a:custGeom>
              <a:avLst/>
              <a:gdLst/>
              <a:ahLst/>
              <a:cxnLst/>
              <a:rect l="l" t="t" r="r" b="b"/>
              <a:pathLst>
                <a:path w="1293588" h="615411">
                  <a:moveTo>
                    <a:pt x="36254" y="0"/>
                  </a:moveTo>
                  <a:lnTo>
                    <a:pt x="1257334" y="0"/>
                  </a:lnTo>
                  <a:cubicBezTo>
                    <a:pt x="1277356" y="0"/>
                    <a:pt x="1293588" y="16231"/>
                    <a:pt x="1293588" y="36254"/>
                  </a:cubicBezTo>
                  <a:lnTo>
                    <a:pt x="1293588" y="579157"/>
                  </a:lnTo>
                  <a:cubicBezTo>
                    <a:pt x="1293588" y="588772"/>
                    <a:pt x="1289768" y="597994"/>
                    <a:pt x="1282969" y="604793"/>
                  </a:cubicBezTo>
                  <a:cubicBezTo>
                    <a:pt x="1276170" y="611592"/>
                    <a:pt x="1266949" y="615411"/>
                    <a:pt x="1257334" y="615411"/>
                  </a:cubicBezTo>
                  <a:lnTo>
                    <a:pt x="36254" y="615411"/>
                  </a:lnTo>
                  <a:cubicBezTo>
                    <a:pt x="26639" y="615411"/>
                    <a:pt x="17417" y="611592"/>
                    <a:pt x="10619" y="604793"/>
                  </a:cubicBezTo>
                  <a:cubicBezTo>
                    <a:pt x="3820" y="597994"/>
                    <a:pt x="0" y="588772"/>
                    <a:pt x="0" y="579157"/>
                  </a:cubicBezTo>
                  <a:lnTo>
                    <a:pt x="0" y="36254"/>
                  </a:lnTo>
                  <a:cubicBezTo>
                    <a:pt x="0" y="26639"/>
                    <a:pt x="3820" y="17417"/>
                    <a:pt x="10619" y="10619"/>
                  </a:cubicBezTo>
                  <a:cubicBezTo>
                    <a:pt x="17417" y="3820"/>
                    <a:pt x="26639" y="0"/>
                    <a:pt x="36254" y="0"/>
                  </a:cubicBezTo>
                  <a:close/>
                </a:path>
              </a:pathLst>
            </a:custGeom>
            <a:solidFill>
              <a:srgbClr val="141A1F">
                <a:alpha val="81961"/>
              </a:srgbClr>
            </a:solidFill>
            <a:ln w="47625" cap="rnd">
              <a:solidFill>
                <a:srgbClr val="BEC2C7">
                  <a:alpha val="81961"/>
                </a:srgbClr>
              </a:solidFill>
              <a:prstDash val="solid"/>
              <a:round/>
            </a:ln>
          </p:spPr>
        </p:sp>
        <p:sp>
          <p:nvSpPr>
            <p:cNvPr id="14" name="TextBox 14"/>
            <p:cNvSpPr txBox="1"/>
            <p:nvPr/>
          </p:nvSpPr>
          <p:spPr>
            <a:xfrm>
              <a:off x="0" y="-47625"/>
              <a:ext cx="1293588" cy="663036"/>
            </a:xfrm>
            <a:prstGeom prst="rect">
              <a:avLst/>
            </a:prstGeom>
          </p:spPr>
          <p:txBody>
            <a:bodyPr lIns="50800" tIns="50800" rIns="50800" bIns="50800" rtlCol="0" anchor="ctr"/>
            <a:lstStyle/>
            <a:p>
              <a:pPr algn="ctr">
                <a:lnSpc>
                  <a:spcPts val="2659"/>
                </a:lnSpc>
                <a:spcBef>
                  <a:spcPct val="0"/>
                </a:spcBef>
              </a:pPr>
              <a:endParaRPr/>
            </a:p>
          </p:txBody>
        </p:sp>
      </p:grpSp>
      <p:sp>
        <p:nvSpPr>
          <p:cNvPr id="15" name="TextBox 15"/>
          <p:cNvSpPr txBox="1"/>
          <p:nvPr/>
        </p:nvSpPr>
        <p:spPr>
          <a:xfrm>
            <a:off x="7559636" y="6317667"/>
            <a:ext cx="4211610" cy="2975173"/>
          </a:xfrm>
          <a:prstGeom prst="rect">
            <a:avLst/>
          </a:prstGeom>
        </p:spPr>
        <p:txBody>
          <a:bodyPr lIns="0" tIns="0" rIns="0" bIns="0" rtlCol="0" anchor="t">
            <a:spAutoFit/>
          </a:bodyPr>
          <a:lstStyle/>
          <a:p>
            <a:pPr algn="just">
              <a:lnSpc>
                <a:spcPts val="2940"/>
              </a:lnSpc>
            </a:pPr>
            <a:r>
              <a:rPr lang="vi-VN" sz="1600" i="1">
                <a:solidFill>
                  <a:srgbClr val="FFFFFF"/>
                </a:solidFill>
                <a:ea typeface="TT Hoves"/>
                <a:cs typeface="Arial" panose="020B0604020202020204" pitchFamily="34" charset="0"/>
                <a:sym typeface="TT Hoves"/>
              </a:rPr>
              <a:t>Trong bối cảnh ngành du lịch Việt Nam phục hồi mạnh mẽ, đặc biệt là phân khúc nghỉ dưỡng biển cao cấp, việc đưa thêm gần 400 phòng tiêu chuẩn quốc tế ra thị trường được kỳ vọng sẽ gia tăng năng lực cạnh tranh và mở rộng quy mô vận hành của CEO Group trong hệ sinh thái bất động sản – du lịch – nghỉ dưỡng.</a:t>
            </a:r>
            <a:r>
              <a:rPr lang="en-US" sz="1600" i="1" smtClean="0">
                <a:solidFill>
                  <a:srgbClr val="FFFFFF"/>
                </a:solidFill>
                <a:latin typeface="Arial" panose="020B0604020202020204" pitchFamily="34" charset="0"/>
                <a:ea typeface="TT Hoves"/>
                <a:cs typeface="Arial" panose="020B0604020202020204" pitchFamily="34" charset="0"/>
                <a:sym typeface="TT Hoves"/>
              </a:rPr>
              <a:t>.</a:t>
            </a:r>
            <a:endParaRPr lang="en-US" sz="1600" i="1">
              <a:solidFill>
                <a:srgbClr val="FFFFFF"/>
              </a:solidFill>
              <a:latin typeface="Arial" panose="020B0604020202020204" pitchFamily="34" charset="0"/>
              <a:ea typeface="TT Hoves"/>
              <a:cs typeface="Arial" panose="020B0604020202020204" pitchFamily="34" charset="0"/>
              <a:sym typeface="TT Hoves"/>
            </a:endParaRPr>
          </a:p>
        </p:txBody>
      </p:sp>
      <p:grpSp>
        <p:nvGrpSpPr>
          <p:cNvPr id="16" name="Group 16"/>
          <p:cNvGrpSpPr/>
          <p:nvPr/>
        </p:nvGrpSpPr>
        <p:grpSpPr>
          <a:xfrm>
            <a:off x="12622039" y="3004502"/>
            <a:ext cx="4911591" cy="6513871"/>
            <a:chOff x="0" y="0"/>
            <a:chExt cx="1293588" cy="965123"/>
          </a:xfrm>
        </p:grpSpPr>
        <p:sp>
          <p:nvSpPr>
            <p:cNvPr id="17" name="Freeform 17"/>
            <p:cNvSpPr/>
            <p:nvPr/>
          </p:nvSpPr>
          <p:spPr>
            <a:xfrm>
              <a:off x="0" y="0"/>
              <a:ext cx="1293588" cy="965123"/>
            </a:xfrm>
            <a:custGeom>
              <a:avLst/>
              <a:gdLst/>
              <a:ahLst/>
              <a:cxnLst/>
              <a:rect l="l" t="t" r="r" b="b"/>
              <a:pathLst>
                <a:path w="1293588" h="965123">
                  <a:moveTo>
                    <a:pt x="36254" y="0"/>
                  </a:moveTo>
                  <a:lnTo>
                    <a:pt x="1257334" y="0"/>
                  </a:lnTo>
                  <a:cubicBezTo>
                    <a:pt x="1277356" y="0"/>
                    <a:pt x="1293588" y="16231"/>
                    <a:pt x="1293588" y="36254"/>
                  </a:cubicBezTo>
                  <a:lnTo>
                    <a:pt x="1293588" y="928869"/>
                  </a:lnTo>
                  <a:cubicBezTo>
                    <a:pt x="1293588" y="938484"/>
                    <a:pt x="1289768" y="947706"/>
                    <a:pt x="1282969" y="954505"/>
                  </a:cubicBezTo>
                  <a:cubicBezTo>
                    <a:pt x="1276170" y="961303"/>
                    <a:pt x="1266949" y="965123"/>
                    <a:pt x="1257334" y="965123"/>
                  </a:cubicBezTo>
                  <a:lnTo>
                    <a:pt x="36254" y="965123"/>
                  </a:lnTo>
                  <a:cubicBezTo>
                    <a:pt x="26639" y="965123"/>
                    <a:pt x="17417" y="961303"/>
                    <a:pt x="10619" y="954505"/>
                  </a:cubicBezTo>
                  <a:cubicBezTo>
                    <a:pt x="3820" y="947706"/>
                    <a:pt x="0" y="938484"/>
                    <a:pt x="0" y="928869"/>
                  </a:cubicBezTo>
                  <a:lnTo>
                    <a:pt x="0" y="36254"/>
                  </a:lnTo>
                  <a:cubicBezTo>
                    <a:pt x="0" y="26639"/>
                    <a:pt x="3820" y="17417"/>
                    <a:pt x="10619" y="10619"/>
                  </a:cubicBezTo>
                  <a:cubicBezTo>
                    <a:pt x="17417" y="3820"/>
                    <a:pt x="26639" y="0"/>
                    <a:pt x="36254" y="0"/>
                  </a:cubicBezTo>
                  <a:close/>
                </a:path>
              </a:pathLst>
            </a:custGeom>
            <a:solidFill>
              <a:srgbClr val="141A1F">
                <a:alpha val="81961"/>
              </a:srgbClr>
            </a:solidFill>
            <a:ln w="47625" cap="rnd">
              <a:solidFill>
                <a:srgbClr val="BEC2C7">
                  <a:alpha val="81961"/>
                </a:srgbClr>
              </a:solidFill>
              <a:prstDash val="solid"/>
              <a:round/>
            </a:ln>
          </p:spPr>
        </p:sp>
        <p:sp>
          <p:nvSpPr>
            <p:cNvPr id="18" name="TextBox 18"/>
            <p:cNvSpPr txBox="1"/>
            <p:nvPr/>
          </p:nvSpPr>
          <p:spPr>
            <a:xfrm>
              <a:off x="0" y="-47625"/>
              <a:ext cx="1293588" cy="1012748"/>
            </a:xfrm>
            <a:prstGeom prst="rect">
              <a:avLst/>
            </a:prstGeom>
          </p:spPr>
          <p:txBody>
            <a:bodyPr lIns="50800" tIns="50800" rIns="50800" bIns="50800" rtlCol="0" anchor="ctr"/>
            <a:lstStyle/>
            <a:p>
              <a:pPr algn="ctr">
                <a:lnSpc>
                  <a:spcPts val="2659"/>
                </a:lnSpc>
                <a:spcBef>
                  <a:spcPct val="0"/>
                </a:spcBef>
              </a:pPr>
              <a:endParaRPr/>
            </a:p>
          </p:txBody>
        </p:sp>
      </p:grpSp>
      <p:sp>
        <p:nvSpPr>
          <p:cNvPr id="19" name="TextBox 19"/>
          <p:cNvSpPr txBox="1"/>
          <p:nvPr/>
        </p:nvSpPr>
        <p:spPr>
          <a:xfrm>
            <a:off x="13101155" y="3294182"/>
            <a:ext cx="3953358" cy="4090863"/>
          </a:xfrm>
          <a:prstGeom prst="rect">
            <a:avLst/>
          </a:prstGeom>
        </p:spPr>
        <p:txBody>
          <a:bodyPr lIns="0" tIns="0" rIns="0" bIns="0" rtlCol="0" anchor="t">
            <a:spAutoFit/>
          </a:bodyPr>
          <a:lstStyle/>
          <a:p>
            <a:pPr algn="just">
              <a:lnSpc>
                <a:spcPts val="2940"/>
              </a:lnSpc>
            </a:pPr>
            <a:r>
              <a:rPr lang="vi-VN" sz="1600" i="1">
                <a:solidFill>
                  <a:srgbClr val="FFFFFF"/>
                </a:solidFill>
                <a:ea typeface="TT Hoves"/>
                <a:cs typeface="Arial" panose="020B0604020202020204" pitchFamily="34" charset="0"/>
                <a:sym typeface="TT Hoves"/>
              </a:rPr>
              <a:t>Dự kiến khi đi vào hoạt động, Novotel Cam Ranh Resort sẽ tạo ra khoảng 500 việc làm cho người lao động địa phương, đồng thời đóng góp hàng chục tỷ đồng mỗi năm cho ngân sách tỉnh Khánh Hòa thông qua thuế và các khoản phí</a:t>
            </a:r>
            <a:r>
              <a:rPr lang="vi-VN" sz="1600" i="1" smtClean="0">
                <a:solidFill>
                  <a:srgbClr val="FFFFFF"/>
                </a:solidFill>
                <a:ea typeface="TT Hoves"/>
                <a:cs typeface="Arial" panose="020B0604020202020204" pitchFamily="34" charset="0"/>
                <a:sym typeface="TT Hoves"/>
              </a:rPr>
              <a:t>.</a:t>
            </a:r>
            <a:endParaRPr lang="en-US" sz="1600" i="1" smtClean="0">
              <a:solidFill>
                <a:srgbClr val="FFFFFF"/>
              </a:solidFill>
              <a:ea typeface="TT Hoves"/>
              <a:cs typeface="Arial" panose="020B0604020202020204" pitchFamily="34" charset="0"/>
              <a:sym typeface="TT Hoves"/>
            </a:endParaRPr>
          </a:p>
          <a:p>
            <a:pPr algn="just">
              <a:lnSpc>
                <a:spcPts val="2940"/>
              </a:lnSpc>
            </a:pPr>
            <a:r>
              <a:rPr lang="vi-VN" sz="1600" i="1">
                <a:solidFill>
                  <a:srgbClr val="FFFFFF"/>
                </a:solidFill>
                <a:ea typeface="TT Hoves"/>
                <a:cs typeface="Arial" panose="020B0604020202020204" pitchFamily="34" charset="0"/>
                <a:sym typeface="TT Hoves"/>
              </a:rPr>
              <a:t>Quan trọng hơn, dự án được kỳ vọng sẽ thúc đẩy chuỗi giá trị dịch vụ phụ trợ tại Bãi Dài, từ vận tải, thương mại, ẩm thực đến du lịch trải nghiệm…, góp phần gia tăng động lực tăng trưởng cho khu </a:t>
            </a:r>
            <a:r>
              <a:rPr lang="vi-VN" sz="1600" i="1" smtClean="0">
                <a:solidFill>
                  <a:srgbClr val="FFFFFF"/>
                </a:solidFill>
                <a:ea typeface="TT Hoves"/>
                <a:cs typeface="Arial" panose="020B0604020202020204" pitchFamily="34" charset="0"/>
                <a:sym typeface="TT Hoves"/>
              </a:rPr>
              <a:t>vực</a:t>
            </a:r>
            <a:r>
              <a:rPr lang="en-US" sz="1600" i="1" smtClean="0">
                <a:solidFill>
                  <a:srgbClr val="FFFFFF"/>
                </a:solidFill>
                <a:ea typeface="TT Hoves"/>
                <a:cs typeface="Arial" panose="020B0604020202020204" pitchFamily="34" charset="0"/>
                <a:sym typeface="TT Hoves"/>
              </a:rPr>
              <a:t>.</a:t>
            </a:r>
            <a:endParaRPr lang="en-US" sz="1600" i="1">
              <a:solidFill>
                <a:srgbClr val="FFFFFF"/>
              </a:solidFill>
              <a:latin typeface="Arial" panose="020B0604020202020204" pitchFamily="34" charset="0"/>
              <a:ea typeface="TT Hoves"/>
              <a:cs typeface="Arial" panose="020B0604020202020204" pitchFamily="34" charset="0"/>
              <a:sym typeface="TT Hoves"/>
            </a:endParaRPr>
          </a:p>
        </p:txBody>
      </p:sp>
      <p:sp>
        <p:nvSpPr>
          <p:cNvPr id="23" name="TextBox 23"/>
          <p:cNvSpPr txBox="1"/>
          <p:nvPr/>
        </p:nvSpPr>
        <p:spPr>
          <a:xfrm>
            <a:off x="6688204" y="6740835"/>
            <a:ext cx="4911591" cy="2517465"/>
          </a:xfrm>
          <a:prstGeom prst="rect">
            <a:avLst/>
          </a:prstGeom>
        </p:spPr>
        <p:txBody>
          <a:bodyPr lIns="50800" tIns="50800" rIns="50800" bIns="50800" rtlCol="0" anchor="ctr"/>
          <a:lstStyle/>
          <a:p>
            <a:pPr algn="ctr">
              <a:lnSpc>
                <a:spcPts val="2659"/>
              </a:lnSpc>
              <a:spcBef>
                <a:spcPct val="0"/>
              </a:spcBef>
            </a:pPr>
            <a:endParaRPr/>
          </a:p>
        </p:txBody>
      </p:sp>
      <p:sp>
        <p:nvSpPr>
          <p:cNvPr id="32" name="TextBox 32"/>
          <p:cNvSpPr txBox="1"/>
          <p:nvPr/>
        </p:nvSpPr>
        <p:spPr>
          <a:xfrm>
            <a:off x="11942696" y="6740835"/>
            <a:ext cx="4911591" cy="2517465"/>
          </a:xfrm>
          <a:prstGeom prst="rect">
            <a:avLst/>
          </a:prstGeom>
        </p:spPr>
        <p:txBody>
          <a:bodyPr lIns="50800" tIns="50800" rIns="50800" bIns="50800" rtlCol="0" anchor="ctr"/>
          <a:lstStyle/>
          <a:p>
            <a:pPr algn="ctr">
              <a:lnSpc>
                <a:spcPts val="2659"/>
              </a:lnSpc>
              <a:spcBef>
                <a:spcPct val="0"/>
              </a:spcBef>
            </a:pPr>
            <a:endParaRPr/>
          </a:p>
        </p:txBody>
      </p:sp>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115960"/>
            <a:ext cx="2250203" cy="1265739"/>
          </a:xfrm>
          <a:prstGeom prst="rect">
            <a:avLst/>
          </a:prstGeom>
        </p:spPr>
      </p:pic>
      <p:sp>
        <p:nvSpPr>
          <p:cNvPr id="35" name="TextBox 5"/>
          <p:cNvSpPr txBox="1"/>
          <p:nvPr/>
        </p:nvSpPr>
        <p:spPr>
          <a:xfrm>
            <a:off x="1037665" y="1407268"/>
            <a:ext cx="17259300" cy="731932"/>
          </a:xfrm>
          <a:prstGeom prst="rect">
            <a:avLst/>
          </a:prstGeom>
        </p:spPr>
        <p:txBody>
          <a:bodyPr wrap="square" lIns="0" tIns="0" rIns="0" bIns="0" rtlCol="0" anchor="t">
            <a:spAutoFit/>
          </a:bodyPr>
          <a:lstStyle/>
          <a:p>
            <a:pPr>
              <a:lnSpc>
                <a:spcPts val="6719"/>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III. </a:t>
            </a:r>
            <a:r>
              <a:rPr lang="en-US" sz="3000" b="1">
                <a:solidFill>
                  <a:srgbClr val="75FF82"/>
                </a:solidFill>
                <a:latin typeface="Arial" panose="020B0604020202020204" pitchFamily="34" charset="0"/>
                <a:ea typeface="TT Hoves"/>
                <a:cs typeface="Arial" panose="020B0604020202020204" pitchFamily="34" charset="0"/>
                <a:sym typeface="TT Hoves"/>
              </a:rPr>
              <a:t>Các sự kiện nổi </a:t>
            </a:r>
            <a:r>
              <a:rPr lang="en-US" sz="3000" b="1" smtClean="0">
                <a:solidFill>
                  <a:srgbClr val="75FF82"/>
                </a:solidFill>
                <a:latin typeface="Arial" panose="020B0604020202020204" pitchFamily="34" charset="0"/>
                <a:ea typeface="TT Hoves"/>
                <a:cs typeface="Arial" panose="020B0604020202020204" pitchFamily="34" charset="0"/>
                <a:sym typeface="TT Hoves"/>
              </a:rPr>
              <a:t>bật </a:t>
            </a:r>
            <a:r>
              <a:rPr lang="en-US" sz="3000" b="1">
                <a:solidFill>
                  <a:srgbClr val="75FF82"/>
                </a:solidFill>
                <a:latin typeface="Arial" panose="020B0604020202020204" pitchFamily="34" charset="0"/>
                <a:ea typeface="TT Hoves"/>
                <a:cs typeface="Arial" panose="020B0604020202020204" pitchFamily="34" charset="0"/>
                <a:sym typeface="TT Hoves"/>
              </a:rPr>
              <a:t>của Tập đoàn CEO trong Quý </a:t>
            </a:r>
            <a:r>
              <a:rPr lang="en-US" sz="3000" b="1" smtClean="0">
                <a:solidFill>
                  <a:srgbClr val="75FF82"/>
                </a:solidFill>
                <a:latin typeface="Arial" panose="020B0604020202020204" pitchFamily="34" charset="0"/>
                <a:ea typeface="TT Hoves"/>
                <a:cs typeface="Arial" panose="020B0604020202020204" pitchFamily="34" charset="0"/>
                <a:sym typeface="TT Hoves"/>
              </a:rPr>
              <a:t>I/2026</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sp>
        <p:nvSpPr>
          <p:cNvPr id="36" name="TextBox 15"/>
          <p:cNvSpPr txBox="1"/>
          <p:nvPr/>
        </p:nvSpPr>
        <p:spPr>
          <a:xfrm>
            <a:off x="1028700" y="2409403"/>
            <a:ext cx="10913996" cy="371897"/>
          </a:xfrm>
          <a:prstGeom prst="rect">
            <a:avLst/>
          </a:prstGeom>
        </p:spPr>
        <p:txBody>
          <a:bodyPr wrap="square" lIns="0" tIns="0" rIns="0" bIns="0" rtlCol="0" anchor="t">
            <a:spAutoFit/>
          </a:bodyPr>
          <a:lstStyle/>
          <a:p>
            <a:pPr algn="just">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3.3. </a:t>
            </a:r>
            <a:r>
              <a:rPr lang="en-US" sz="2100" b="1">
                <a:solidFill>
                  <a:srgbClr val="FFFFFF"/>
                </a:solidFill>
                <a:latin typeface="Arial" panose="020B0604020202020204" pitchFamily="34" charset="0"/>
                <a:ea typeface="TT Hoves"/>
                <a:cs typeface="Arial" panose="020B0604020202020204" pitchFamily="34" charset="0"/>
                <a:sym typeface="TT Hoves"/>
              </a:rPr>
              <a:t>Lễ cất nóc </a:t>
            </a:r>
            <a:r>
              <a:rPr lang="en-US" sz="2100" b="1" smtClean="0">
                <a:solidFill>
                  <a:srgbClr val="FFFFFF"/>
                </a:solidFill>
                <a:latin typeface="Arial" panose="020B0604020202020204" pitchFamily="34" charset="0"/>
                <a:ea typeface="TT Hoves"/>
                <a:cs typeface="Arial" panose="020B0604020202020204" pitchFamily="34" charset="0"/>
                <a:sym typeface="TT Hoves"/>
              </a:rPr>
              <a:t>Khách sạn Khu nghỉ dưỡng Novotel </a:t>
            </a:r>
            <a:r>
              <a:rPr lang="en-US" sz="2100" b="1">
                <a:solidFill>
                  <a:srgbClr val="FFFFFF"/>
                </a:solidFill>
                <a:latin typeface="Arial" panose="020B0604020202020204" pitchFamily="34" charset="0"/>
                <a:ea typeface="TT Hoves"/>
                <a:cs typeface="Arial" panose="020B0604020202020204" pitchFamily="34" charset="0"/>
                <a:sym typeface="TT Hoves"/>
              </a:rPr>
              <a:t>Cam </a:t>
            </a:r>
            <a:r>
              <a:rPr lang="en-US" sz="2100" b="1" smtClean="0">
                <a:solidFill>
                  <a:srgbClr val="FFFFFF"/>
                </a:solidFill>
                <a:latin typeface="Arial" panose="020B0604020202020204" pitchFamily="34" charset="0"/>
                <a:ea typeface="TT Hoves"/>
                <a:cs typeface="Arial" panose="020B0604020202020204" pitchFamily="34" charset="0"/>
                <a:sym typeface="TT Hoves"/>
              </a:rPr>
              <a:t>Ranh Resort</a:t>
            </a:r>
            <a:endParaRPr lang="en-US" sz="2100" b="1">
              <a:solidFill>
                <a:srgbClr val="FFFFFF"/>
              </a:solidFill>
              <a:latin typeface="Arial" panose="020B0604020202020204" pitchFamily="34" charset="0"/>
              <a:ea typeface="TT Hoves"/>
              <a:cs typeface="Arial" panose="020B0604020202020204" pitchFamily="34" charset="0"/>
              <a:sym typeface="TT Hoves"/>
            </a:endParaRPr>
          </a:p>
        </p:txBody>
      </p:sp>
      <p:pic>
        <p:nvPicPr>
          <p:cNvPr id="37" name="Picture 36"/>
          <p:cNvPicPr>
            <a:picLocks noChangeAspect="1"/>
          </p:cNvPicPr>
          <p:nvPr/>
        </p:nvPicPr>
        <p:blipFill>
          <a:blip r:embed="rId5"/>
          <a:stretch>
            <a:fillRect/>
          </a:stretch>
        </p:blipFill>
        <p:spPr>
          <a:xfrm>
            <a:off x="1504662" y="6233656"/>
            <a:ext cx="4769753" cy="31431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0" name="Picture 2" descr="Freepik Upload 34835. Ghep Tro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08514" y="3078265"/>
            <a:ext cx="4534182" cy="28391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4" name="Rectangle 23"/>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9</a:t>
            </a:r>
            <a:endParaRPr lang="en-US" sz="1600" b="1">
              <a:solidFill>
                <a:schemeClr val="bg1"/>
              </a:solidFill>
              <a:ea typeface="TT Hoves"/>
              <a:cs typeface="Arial" panose="020B0604020202020204" pitchFamily="34" charset="0"/>
              <a:sym typeface="TT Hove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1A1F"/>
        </a:solidFill>
        <a:effectLst/>
      </p:bgPr>
    </p:bg>
    <p:spTree>
      <p:nvGrpSpPr>
        <p:cNvPr id="1" name=""/>
        <p:cNvGrpSpPr/>
        <p:nvPr/>
      </p:nvGrpSpPr>
      <p:grpSpPr>
        <a:xfrm>
          <a:off x="0" y="0"/>
          <a:ext cx="0" cy="0"/>
          <a:chOff x="0" y="0"/>
          <a:chExt cx="0" cy="0"/>
        </a:xfrm>
      </p:grpSpPr>
      <p:sp>
        <p:nvSpPr>
          <p:cNvPr id="3" name="TextBox 3"/>
          <p:cNvSpPr txBox="1"/>
          <p:nvPr/>
        </p:nvSpPr>
        <p:spPr>
          <a:xfrm>
            <a:off x="1137711" y="4345973"/>
            <a:ext cx="5312380" cy="2231380"/>
          </a:xfrm>
          <a:prstGeom prst="rect">
            <a:avLst/>
          </a:prstGeom>
        </p:spPr>
        <p:txBody>
          <a:bodyPr wrap="square" lIns="0" tIns="0" rIns="0" bIns="0" rtlCol="0" anchor="t">
            <a:spAutoFit/>
          </a:bodyPr>
          <a:lstStyle/>
          <a:p>
            <a:pPr algn="just">
              <a:lnSpc>
                <a:spcPts val="2940"/>
              </a:lnSpc>
            </a:pPr>
            <a:r>
              <a:rPr lang="vi-VN" sz="1600" i="1" smtClean="0">
                <a:solidFill>
                  <a:schemeClr val="bg1"/>
                </a:solidFill>
                <a:ea typeface="TT Hoves"/>
                <a:cs typeface="Arial" panose="020B0604020202020204" pitchFamily="34" charset="0"/>
                <a:sym typeface="TT Hoves"/>
              </a:rPr>
              <a:t>Sau </a:t>
            </a:r>
            <a:r>
              <a:rPr lang="vi-VN" sz="1600" i="1">
                <a:solidFill>
                  <a:schemeClr val="bg1"/>
                </a:solidFill>
                <a:ea typeface="TT Hoves"/>
                <a:cs typeface="Arial" panose="020B0604020202020204" pitchFamily="34" charset="0"/>
                <a:sym typeface="TT Hoves"/>
              </a:rPr>
              <a:t>một thập kỷ vận hành, khu nghỉ dưỡng đã đạt được nhiều kết quả ấn tượng: Tổng doanh thu: khoảng 2.100 tỷ đồng; đóng góp ngân sách: gần 200 tỷ đồng; thu nhập và phúc lợi cho người lao động: hơn 725 tỷ đồng; phục vụ hơn 2,1 triệu lượt du khách đến từ 170 quốc gia và vùng lãnh thổ.</a:t>
            </a:r>
            <a:endParaRPr lang="en-US" sz="1600" i="1">
              <a:solidFill>
                <a:schemeClr val="bg1"/>
              </a:solidFill>
              <a:latin typeface="Arial" panose="020B0604020202020204" pitchFamily="34" charset="0"/>
              <a:ea typeface="TT Hoves"/>
              <a:cs typeface="Arial" panose="020B0604020202020204" pitchFamily="34" charset="0"/>
              <a:sym typeface="TT Hoves"/>
            </a:endParaRPr>
          </a:p>
        </p:txBody>
      </p:sp>
      <p:sp>
        <p:nvSpPr>
          <p:cNvPr id="7" name="Freeform 7"/>
          <p:cNvSpPr/>
          <p:nvPr/>
        </p:nvSpPr>
        <p:spPr>
          <a:xfrm rot="2723232">
            <a:off x="7076010" y="32546"/>
            <a:ext cx="16023731" cy="15829693"/>
          </a:xfrm>
          <a:custGeom>
            <a:avLst/>
            <a:gdLst/>
            <a:ahLst/>
            <a:cxnLst/>
            <a:rect l="l" t="t" r="r" b="b"/>
            <a:pathLst>
              <a:path w="7042553" h="7042553">
                <a:moveTo>
                  <a:pt x="0" y="0"/>
                </a:moveTo>
                <a:lnTo>
                  <a:pt x="7042553" y="0"/>
                </a:lnTo>
                <a:lnTo>
                  <a:pt x="7042553" y="7042553"/>
                </a:lnTo>
                <a:lnTo>
                  <a:pt x="0" y="7042553"/>
                </a:lnTo>
                <a:lnTo>
                  <a:pt x="0" y="0"/>
                </a:lnTo>
                <a:close/>
              </a:path>
            </a:pathLst>
          </a:custGeom>
          <a:blipFill>
            <a:blip r:embed="rId2">
              <a:extLst>
                <a:ext uri="{96DAC541-7B7A-43D3-8B79-37D633B846F1}">
                  <asvg:svgBlip xmlns="" xmlns:asvg="http://schemas.microsoft.com/office/drawing/2016/SVG/main" r:embed="rId4"/>
                </a:ext>
              </a:extLst>
            </a:blip>
            <a:stretch>
              <a:fillRect/>
            </a:stretch>
          </a:blipFill>
        </p:spPr>
      </p:sp>
      <p:grpSp>
        <p:nvGrpSpPr>
          <p:cNvPr id="8" name="Group 8"/>
          <p:cNvGrpSpPr/>
          <p:nvPr/>
        </p:nvGrpSpPr>
        <p:grpSpPr>
          <a:xfrm>
            <a:off x="14121415" y="12907285"/>
            <a:ext cx="247126" cy="149913"/>
            <a:chOff x="0" y="0"/>
            <a:chExt cx="1138807" cy="487237"/>
          </a:xfrm>
        </p:grpSpPr>
        <p:sp>
          <p:nvSpPr>
            <p:cNvPr id="9" name="Freeform 9"/>
            <p:cNvSpPr/>
            <p:nvPr/>
          </p:nvSpPr>
          <p:spPr>
            <a:xfrm>
              <a:off x="0" y="0"/>
              <a:ext cx="1138807" cy="487237"/>
            </a:xfrm>
            <a:custGeom>
              <a:avLst/>
              <a:gdLst/>
              <a:ahLst/>
              <a:cxnLst/>
              <a:rect l="l" t="t" r="r" b="b"/>
              <a:pathLst>
                <a:path w="1138807" h="487237">
                  <a:moveTo>
                    <a:pt x="64458" y="0"/>
                  </a:moveTo>
                  <a:lnTo>
                    <a:pt x="1074350" y="0"/>
                  </a:lnTo>
                  <a:cubicBezTo>
                    <a:pt x="1109949" y="0"/>
                    <a:pt x="1138807" y="28859"/>
                    <a:pt x="1138807" y="64458"/>
                  </a:cubicBezTo>
                  <a:lnTo>
                    <a:pt x="1138807" y="422779"/>
                  </a:lnTo>
                  <a:cubicBezTo>
                    <a:pt x="1138807" y="458378"/>
                    <a:pt x="1109949" y="487237"/>
                    <a:pt x="1074350" y="487237"/>
                  </a:cubicBezTo>
                  <a:lnTo>
                    <a:pt x="64458" y="487237"/>
                  </a:lnTo>
                  <a:cubicBezTo>
                    <a:pt x="47362" y="487237"/>
                    <a:pt x="30967" y="480446"/>
                    <a:pt x="18879" y="468358"/>
                  </a:cubicBezTo>
                  <a:cubicBezTo>
                    <a:pt x="6791" y="456270"/>
                    <a:pt x="0" y="439875"/>
                    <a:pt x="0" y="422779"/>
                  </a:cubicBezTo>
                  <a:lnTo>
                    <a:pt x="0" y="64458"/>
                  </a:lnTo>
                  <a:cubicBezTo>
                    <a:pt x="0" y="28859"/>
                    <a:pt x="28859" y="0"/>
                    <a:pt x="64458" y="0"/>
                  </a:cubicBezTo>
                  <a:close/>
                </a:path>
              </a:pathLst>
            </a:custGeom>
            <a:solidFill>
              <a:srgbClr val="141A1F">
                <a:alpha val="57647"/>
              </a:srgbClr>
            </a:solidFill>
            <a:ln w="47625" cap="rnd">
              <a:solidFill>
                <a:srgbClr val="BEC2C7">
                  <a:alpha val="57647"/>
                </a:srgbClr>
              </a:solidFill>
              <a:prstDash val="solid"/>
              <a:round/>
            </a:ln>
          </p:spPr>
        </p:sp>
        <p:sp>
          <p:nvSpPr>
            <p:cNvPr id="10" name="TextBox 10"/>
            <p:cNvSpPr txBox="1"/>
            <p:nvPr/>
          </p:nvSpPr>
          <p:spPr>
            <a:xfrm>
              <a:off x="0" y="-47625"/>
              <a:ext cx="1138807" cy="534862"/>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p:cNvSpPr txBox="1"/>
          <p:nvPr/>
        </p:nvSpPr>
        <p:spPr>
          <a:xfrm>
            <a:off x="7545502" y="6648188"/>
            <a:ext cx="4493900" cy="2975173"/>
          </a:xfrm>
          <a:prstGeom prst="rect">
            <a:avLst/>
          </a:prstGeom>
        </p:spPr>
        <p:txBody>
          <a:bodyPr wrap="square" lIns="0" tIns="0" rIns="0" bIns="0" rtlCol="0" anchor="t">
            <a:spAutoFit/>
          </a:bodyPr>
          <a:lstStyle/>
          <a:p>
            <a:pPr algn="just">
              <a:lnSpc>
                <a:spcPts val="2940"/>
              </a:lnSpc>
            </a:pPr>
            <a:endParaRPr lang="en-US" sz="1600" i="1" smtClean="0">
              <a:solidFill>
                <a:schemeClr val="bg1"/>
              </a:solidFill>
              <a:ea typeface="TT Hoves"/>
              <a:cs typeface="Arial" panose="020B0604020202020204" pitchFamily="34" charset="0"/>
              <a:sym typeface="TT Hoves"/>
            </a:endParaRPr>
          </a:p>
          <a:p>
            <a:pPr algn="just">
              <a:lnSpc>
                <a:spcPts val="2940"/>
              </a:lnSpc>
            </a:pPr>
            <a:endParaRPr lang="en-US" sz="1600" i="1" smtClean="0">
              <a:solidFill>
                <a:schemeClr val="bg1"/>
              </a:solidFill>
              <a:ea typeface="TT Hoves"/>
              <a:cs typeface="Arial" panose="020B0604020202020204" pitchFamily="34" charset="0"/>
              <a:sym typeface="TT Hoves"/>
            </a:endParaRPr>
          </a:p>
          <a:p>
            <a:pPr algn="just">
              <a:lnSpc>
                <a:spcPts val="2940"/>
              </a:lnSpc>
            </a:pPr>
            <a:r>
              <a:rPr lang="vi-VN" sz="1600" i="1" smtClean="0">
                <a:solidFill>
                  <a:schemeClr val="bg1"/>
                </a:solidFill>
                <a:ea typeface="TT Hoves"/>
                <a:cs typeface="Arial" panose="020B0604020202020204" pitchFamily="34" charset="0"/>
                <a:sym typeface="TT Hoves"/>
              </a:rPr>
              <a:t>Ngày </a:t>
            </a:r>
            <a:r>
              <a:rPr lang="vi-VN" sz="1600" i="1">
                <a:solidFill>
                  <a:schemeClr val="bg1"/>
                </a:solidFill>
                <a:ea typeface="TT Hoves"/>
                <a:cs typeface="Arial" panose="020B0604020202020204" pitchFamily="34" charset="0"/>
                <a:sym typeface="TT Hoves"/>
              </a:rPr>
              <a:t>06/02/2026, </a:t>
            </a:r>
            <a:r>
              <a:rPr lang="vi-VN" sz="1600" i="1" smtClean="0">
                <a:solidFill>
                  <a:schemeClr val="bg1"/>
                </a:solidFill>
                <a:ea typeface="TT Hoves"/>
                <a:cs typeface="Arial" panose="020B0604020202020204" pitchFamily="34" charset="0"/>
                <a:sym typeface="TT Hoves"/>
              </a:rPr>
              <a:t>Tập </a:t>
            </a:r>
            <a:r>
              <a:rPr lang="vi-VN" sz="1600" i="1">
                <a:solidFill>
                  <a:schemeClr val="bg1"/>
                </a:solidFill>
                <a:ea typeface="TT Hoves"/>
                <a:cs typeface="Arial" panose="020B0604020202020204" pitchFamily="34" charset="0"/>
                <a:sym typeface="TT Hoves"/>
              </a:rPr>
              <a:t>đoàn </a:t>
            </a:r>
            <a:r>
              <a:rPr lang="vi-VN" sz="1600" i="1" smtClean="0">
                <a:solidFill>
                  <a:schemeClr val="bg1"/>
                </a:solidFill>
                <a:ea typeface="TT Hoves"/>
                <a:cs typeface="Arial" panose="020B0604020202020204" pitchFamily="34" charset="0"/>
                <a:sym typeface="TT Hoves"/>
              </a:rPr>
              <a:t>CEO</a:t>
            </a:r>
            <a:r>
              <a:rPr lang="en-US" sz="1600" i="1" smtClean="0">
                <a:solidFill>
                  <a:schemeClr val="bg1"/>
                </a:solidFill>
                <a:ea typeface="TT Hoves"/>
                <a:cs typeface="Arial" panose="020B0604020202020204" pitchFamily="34" charset="0"/>
                <a:sym typeface="TT Hoves"/>
              </a:rPr>
              <a:t> </a:t>
            </a:r>
            <a:r>
              <a:rPr lang="vi-VN" sz="1600" i="1" smtClean="0">
                <a:solidFill>
                  <a:schemeClr val="bg1"/>
                </a:solidFill>
                <a:ea typeface="TT Hoves"/>
                <a:cs typeface="Arial" panose="020B0604020202020204" pitchFamily="34" charset="0"/>
                <a:sym typeface="TT Hoves"/>
              </a:rPr>
              <a:t>trao </a:t>
            </a:r>
            <a:r>
              <a:rPr lang="vi-VN" sz="1600" i="1">
                <a:solidFill>
                  <a:schemeClr val="bg1"/>
                </a:solidFill>
                <a:ea typeface="TT Hoves"/>
                <a:cs typeface="Arial" panose="020B0604020202020204" pitchFamily="34" charset="0"/>
                <a:sym typeface="TT Hoves"/>
              </a:rPr>
              <a:t>tặng Trường THCS Hồng An (xã Lê Quý Đôn, tỉnh Hưng Yên) 02 màn hình tivi chuyên dụng 65 inch, tổng trị giá 60 triệu đồng nhằm hỗ trợ nhà trường trong công tác giảng dạy và chuyển đổi số trong giáo dục.</a:t>
            </a:r>
            <a:endParaRPr lang="en-US" sz="1600" i="1">
              <a:solidFill>
                <a:schemeClr val="bg1"/>
              </a:solidFill>
              <a:latin typeface="Arial" panose="020B0604020202020204" pitchFamily="34" charset="0"/>
              <a:ea typeface="TT Hoves"/>
              <a:cs typeface="Arial" panose="020B0604020202020204" pitchFamily="34" charset="0"/>
              <a:sym typeface="TT Hoves"/>
            </a:endParaRPr>
          </a:p>
        </p:txBody>
      </p:sp>
      <p:grpSp>
        <p:nvGrpSpPr>
          <p:cNvPr id="12" name="Group 12"/>
          <p:cNvGrpSpPr/>
          <p:nvPr/>
        </p:nvGrpSpPr>
        <p:grpSpPr>
          <a:xfrm>
            <a:off x="13125891" y="2467508"/>
            <a:ext cx="4323909" cy="1380592"/>
            <a:chOff x="0" y="0"/>
            <a:chExt cx="1138807" cy="487237"/>
          </a:xfrm>
        </p:grpSpPr>
        <p:sp>
          <p:nvSpPr>
            <p:cNvPr id="13" name="Freeform 13"/>
            <p:cNvSpPr/>
            <p:nvPr/>
          </p:nvSpPr>
          <p:spPr>
            <a:xfrm>
              <a:off x="0" y="0"/>
              <a:ext cx="1138807" cy="487237"/>
            </a:xfrm>
            <a:custGeom>
              <a:avLst/>
              <a:gdLst/>
              <a:ahLst/>
              <a:cxnLst/>
              <a:rect l="l" t="t" r="r" b="b"/>
              <a:pathLst>
                <a:path w="1138807" h="487237">
                  <a:moveTo>
                    <a:pt x="64458" y="0"/>
                  </a:moveTo>
                  <a:lnTo>
                    <a:pt x="1074350" y="0"/>
                  </a:lnTo>
                  <a:cubicBezTo>
                    <a:pt x="1109949" y="0"/>
                    <a:pt x="1138807" y="28859"/>
                    <a:pt x="1138807" y="64458"/>
                  </a:cubicBezTo>
                  <a:lnTo>
                    <a:pt x="1138807" y="422779"/>
                  </a:lnTo>
                  <a:cubicBezTo>
                    <a:pt x="1138807" y="458378"/>
                    <a:pt x="1109949" y="487237"/>
                    <a:pt x="1074350" y="487237"/>
                  </a:cubicBezTo>
                  <a:lnTo>
                    <a:pt x="64458" y="487237"/>
                  </a:lnTo>
                  <a:cubicBezTo>
                    <a:pt x="47362" y="487237"/>
                    <a:pt x="30967" y="480446"/>
                    <a:pt x="18879" y="468358"/>
                  </a:cubicBezTo>
                  <a:cubicBezTo>
                    <a:pt x="6791" y="456270"/>
                    <a:pt x="0" y="439875"/>
                    <a:pt x="0" y="422779"/>
                  </a:cubicBezTo>
                  <a:lnTo>
                    <a:pt x="0" y="64458"/>
                  </a:lnTo>
                  <a:cubicBezTo>
                    <a:pt x="0" y="28859"/>
                    <a:pt x="28859" y="0"/>
                    <a:pt x="64458" y="0"/>
                  </a:cubicBezTo>
                  <a:close/>
                </a:path>
              </a:pathLst>
            </a:custGeom>
            <a:solidFill>
              <a:srgbClr val="141A1F">
                <a:alpha val="57647"/>
              </a:srgbClr>
            </a:solidFill>
            <a:ln w="47625" cap="rnd">
              <a:solidFill>
                <a:srgbClr val="BEC2C7">
                  <a:alpha val="57647"/>
                </a:srgbClr>
              </a:solidFill>
              <a:prstDash val="solid"/>
              <a:round/>
            </a:ln>
          </p:spPr>
        </p:sp>
        <p:sp>
          <p:nvSpPr>
            <p:cNvPr id="14" name="TextBox 14"/>
            <p:cNvSpPr txBox="1"/>
            <p:nvPr/>
          </p:nvSpPr>
          <p:spPr>
            <a:xfrm>
              <a:off x="0" y="-47625"/>
              <a:ext cx="1138807" cy="534862"/>
            </a:xfrm>
            <a:prstGeom prst="rect">
              <a:avLst/>
            </a:prstGeom>
          </p:spPr>
          <p:txBody>
            <a:bodyPr lIns="50800" tIns="50800" rIns="50800" bIns="50800" rtlCol="0" anchor="ctr"/>
            <a:lstStyle/>
            <a:p>
              <a:pPr algn="ctr">
                <a:lnSpc>
                  <a:spcPts val="2659"/>
                </a:lnSpc>
                <a:spcBef>
                  <a:spcPct val="0"/>
                </a:spcBef>
              </a:pPr>
              <a:endParaRPr/>
            </a:p>
          </p:txBody>
        </p:sp>
      </p:grpSp>
      <p:sp>
        <p:nvSpPr>
          <p:cNvPr id="25" name="TextBox 5"/>
          <p:cNvSpPr txBox="1"/>
          <p:nvPr/>
        </p:nvSpPr>
        <p:spPr>
          <a:xfrm>
            <a:off x="1037665" y="1407268"/>
            <a:ext cx="17259300" cy="731932"/>
          </a:xfrm>
          <a:prstGeom prst="rect">
            <a:avLst/>
          </a:prstGeom>
        </p:spPr>
        <p:txBody>
          <a:bodyPr wrap="square" lIns="0" tIns="0" rIns="0" bIns="0" rtlCol="0" anchor="t">
            <a:spAutoFit/>
          </a:bodyPr>
          <a:lstStyle/>
          <a:p>
            <a:pPr>
              <a:lnSpc>
                <a:spcPts val="6719"/>
              </a:lnSpc>
            </a:pPr>
            <a:r>
              <a:rPr lang="en-US" sz="3000" b="1" smtClean="0">
                <a:solidFill>
                  <a:srgbClr val="75FF82"/>
                </a:solidFill>
                <a:latin typeface="Arial" panose="020B0604020202020204" pitchFamily="34" charset="0"/>
                <a:ea typeface="TT Hoves"/>
                <a:cs typeface="Arial" panose="020B0604020202020204" pitchFamily="34" charset="0"/>
                <a:sym typeface="TT Hoves"/>
              </a:rPr>
              <a:t>III. </a:t>
            </a:r>
            <a:r>
              <a:rPr lang="en-US" sz="3000" b="1">
                <a:solidFill>
                  <a:srgbClr val="75FF82"/>
                </a:solidFill>
                <a:latin typeface="Arial" panose="020B0604020202020204" pitchFamily="34" charset="0"/>
                <a:ea typeface="TT Hoves"/>
                <a:cs typeface="Arial" panose="020B0604020202020204" pitchFamily="34" charset="0"/>
                <a:sym typeface="TT Hoves"/>
              </a:rPr>
              <a:t>Các sự kiện nổi </a:t>
            </a:r>
            <a:r>
              <a:rPr lang="en-US" sz="3000" b="1" smtClean="0">
                <a:solidFill>
                  <a:srgbClr val="75FF82"/>
                </a:solidFill>
                <a:latin typeface="Arial" panose="020B0604020202020204" pitchFamily="34" charset="0"/>
                <a:ea typeface="TT Hoves"/>
                <a:cs typeface="Arial" panose="020B0604020202020204" pitchFamily="34" charset="0"/>
                <a:sym typeface="TT Hoves"/>
              </a:rPr>
              <a:t>bật </a:t>
            </a:r>
            <a:r>
              <a:rPr lang="en-US" sz="3000" b="1">
                <a:solidFill>
                  <a:srgbClr val="75FF82"/>
                </a:solidFill>
                <a:latin typeface="Arial" panose="020B0604020202020204" pitchFamily="34" charset="0"/>
                <a:ea typeface="TT Hoves"/>
                <a:cs typeface="Arial" panose="020B0604020202020204" pitchFamily="34" charset="0"/>
                <a:sym typeface="TT Hoves"/>
              </a:rPr>
              <a:t>của Tập đoàn CEO trong Quý </a:t>
            </a:r>
            <a:r>
              <a:rPr lang="en-US" sz="3000" b="1" smtClean="0">
                <a:solidFill>
                  <a:srgbClr val="75FF82"/>
                </a:solidFill>
                <a:latin typeface="Arial" panose="020B0604020202020204" pitchFamily="34" charset="0"/>
                <a:ea typeface="TT Hoves"/>
                <a:cs typeface="Arial" panose="020B0604020202020204" pitchFamily="34" charset="0"/>
                <a:sym typeface="TT Hoves"/>
              </a:rPr>
              <a:t>I/2026</a:t>
            </a:r>
            <a:endParaRPr lang="en-US" sz="3000" b="1">
              <a:solidFill>
                <a:srgbClr val="75FF82"/>
              </a:solidFill>
              <a:latin typeface="Arial" panose="020B0604020202020204" pitchFamily="34" charset="0"/>
              <a:ea typeface="TT Hoves"/>
              <a:cs typeface="Arial" panose="020B0604020202020204" pitchFamily="34" charset="0"/>
              <a:sym typeface="TT Hoves"/>
            </a:endParaRPr>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115960"/>
            <a:ext cx="2250203" cy="1265739"/>
          </a:xfrm>
          <a:prstGeom prst="rect">
            <a:avLst/>
          </a:prstGeom>
        </p:spPr>
      </p:pic>
      <p:sp>
        <p:nvSpPr>
          <p:cNvPr id="28" name="TextBox 15"/>
          <p:cNvSpPr txBox="1"/>
          <p:nvPr/>
        </p:nvSpPr>
        <p:spPr>
          <a:xfrm>
            <a:off x="1028700" y="2409403"/>
            <a:ext cx="10913996" cy="371897"/>
          </a:xfrm>
          <a:prstGeom prst="rect">
            <a:avLst/>
          </a:prstGeom>
        </p:spPr>
        <p:txBody>
          <a:bodyPr wrap="square" lIns="0" tIns="0" rIns="0" bIns="0" rtlCol="0" anchor="t">
            <a:spAutoFit/>
          </a:bodyPr>
          <a:lstStyle/>
          <a:p>
            <a:pPr algn="just">
              <a:lnSpc>
                <a:spcPts val="2940"/>
              </a:lnSpc>
            </a:pPr>
            <a:r>
              <a:rPr lang="en-US" sz="2100" b="1" smtClean="0">
                <a:solidFill>
                  <a:srgbClr val="FFFFFF"/>
                </a:solidFill>
                <a:latin typeface="Arial" panose="020B0604020202020204" pitchFamily="34" charset="0"/>
                <a:ea typeface="TT Hoves"/>
                <a:cs typeface="Arial" panose="020B0604020202020204" pitchFamily="34" charset="0"/>
                <a:sym typeface="TT Hoves"/>
              </a:rPr>
              <a:t>3.4. Các hoạt động khác</a:t>
            </a:r>
            <a:endParaRPr lang="en-US" sz="2100" b="1">
              <a:solidFill>
                <a:srgbClr val="FFFFFF"/>
              </a:solidFill>
              <a:latin typeface="Arial" panose="020B0604020202020204" pitchFamily="34" charset="0"/>
              <a:ea typeface="TT Hoves"/>
              <a:cs typeface="Arial" panose="020B0604020202020204" pitchFamily="34" charset="0"/>
              <a:sym typeface="TT Hoves"/>
            </a:endParaRPr>
          </a:p>
        </p:txBody>
      </p:sp>
      <p:pic>
        <p:nvPicPr>
          <p:cNvPr id="3074" name="Picture 2" descr="Npq Landscape 2021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02973" y="6846805"/>
            <a:ext cx="5181857" cy="2640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6" name="Picture 2" descr="Dsc0216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7535" y="2933054"/>
            <a:ext cx="4399827" cy="2628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 name="Picture 1"/>
          <p:cNvPicPr>
            <a:picLocks noChangeAspect="1"/>
          </p:cNvPicPr>
          <p:nvPr/>
        </p:nvPicPr>
        <p:blipFill>
          <a:blip r:embed="rId8"/>
          <a:stretch>
            <a:fillRect/>
          </a:stretch>
        </p:blipFill>
        <p:spPr>
          <a:xfrm>
            <a:off x="13223942" y="4208640"/>
            <a:ext cx="4200615" cy="28004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p:cNvSpPr/>
          <p:nvPr/>
        </p:nvSpPr>
        <p:spPr>
          <a:xfrm>
            <a:off x="13313207" y="2582000"/>
            <a:ext cx="4022082" cy="1200329"/>
          </a:xfrm>
          <a:prstGeom prst="rect">
            <a:avLst/>
          </a:prstGeom>
        </p:spPr>
        <p:txBody>
          <a:bodyPr wrap="square">
            <a:spAutoFit/>
          </a:bodyPr>
          <a:lstStyle/>
          <a:p>
            <a:pPr algn="just">
              <a:lnSpc>
                <a:spcPct val="150000"/>
              </a:lnSpc>
            </a:pPr>
            <a:r>
              <a:rPr lang="vi-VN" sz="1600" b="1" cap="all">
                <a:solidFill>
                  <a:schemeClr val="bg1"/>
                </a:solidFill>
              </a:rPr>
              <a:t>CEO </a:t>
            </a:r>
            <a:r>
              <a:rPr lang="en-US" sz="1600" b="1">
                <a:solidFill>
                  <a:schemeClr val="bg1"/>
                </a:solidFill>
              </a:rPr>
              <a:t>G</a:t>
            </a:r>
            <a:r>
              <a:rPr lang="vi-VN" sz="1600" b="1" smtClean="0">
                <a:solidFill>
                  <a:schemeClr val="bg1"/>
                </a:solidFill>
              </a:rPr>
              <a:t>roup đồng hành cùng </a:t>
            </a:r>
            <a:r>
              <a:rPr lang="en-US" sz="1600" b="1">
                <a:solidFill>
                  <a:schemeClr val="bg1"/>
                </a:solidFill>
              </a:rPr>
              <a:t>Đ</a:t>
            </a:r>
            <a:r>
              <a:rPr lang="vi-VN" sz="1600" b="1" smtClean="0">
                <a:solidFill>
                  <a:schemeClr val="bg1"/>
                </a:solidFill>
              </a:rPr>
              <a:t>ại học Luật Hà Nội tài trợ hơn 1 tỷ đồng xây nhà “Đại </a:t>
            </a:r>
            <a:r>
              <a:rPr lang="en-US" sz="1600" b="1">
                <a:solidFill>
                  <a:schemeClr val="bg1"/>
                </a:solidFill>
              </a:rPr>
              <a:t>đ</a:t>
            </a:r>
            <a:r>
              <a:rPr lang="vi-VN" sz="1600" b="1" smtClean="0">
                <a:solidFill>
                  <a:schemeClr val="bg1"/>
                </a:solidFill>
              </a:rPr>
              <a:t>oàn </a:t>
            </a:r>
            <a:r>
              <a:rPr lang="en-US" sz="1600" b="1" smtClean="0">
                <a:solidFill>
                  <a:schemeClr val="bg1"/>
                </a:solidFill>
              </a:rPr>
              <a:t>k</a:t>
            </a:r>
            <a:r>
              <a:rPr lang="vi-VN" sz="1600" b="1" smtClean="0">
                <a:solidFill>
                  <a:schemeClr val="bg1"/>
                </a:solidFill>
              </a:rPr>
              <a:t>ết” </a:t>
            </a:r>
            <a:r>
              <a:rPr lang="en-US" sz="1600" b="1" smtClean="0">
                <a:solidFill>
                  <a:schemeClr val="bg1"/>
                </a:solidFill>
              </a:rPr>
              <a:t>t</a:t>
            </a:r>
            <a:r>
              <a:rPr lang="vi-VN" sz="1600" b="1" smtClean="0">
                <a:solidFill>
                  <a:schemeClr val="bg1"/>
                </a:solidFill>
              </a:rPr>
              <a:t>ại Tây Ninh</a:t>
            </a:r>
            <a:endParaRPr lang="vi-VN" sz="1600" b="1" i="0" cap="all">
              <a:solidFill>
                <a:schemeClr val="bg1"/>
              </a:solidFill>
              <a:effectLst/>
            </a:endParaRPr>
          </a:p>
        </p:txBody>
      </p:sp>
      <p:sp>
        <p:nvSpPr>
          <p:cNvPr id="5" name="Rectangle 4"/>
          <p:cNvSpPr/>
          <p:nvPr/>
        </p:nvSpPr>
        <p:spPr>
          <a:xfrm>
            <a:off x="13124194" y="7190024"/>
            <a:ext cx="4400109" cy="2637838"/>
          </a:xfrm>
          <a:prstGeom prst="rect">
            <a:avLst/>
          </a:prstGeom>
        </p:spPr>
        <p:txBody>
          <a:bodyPr wrap="square">
            <a:spAutoFit/>
          </a:bodyPr>
          <a:lstStyle/>
          <a:p>
            <a:pPr algn="just">
              <a:lnSpc>
                <a:spcPct val="150000"/>
              </a:lnSpc>
            </a:pPr>
            <a:r>
              <a:rPr lang="vi-VN" sz="1600" i="1">
                <a:solidFill>
                  <a:schemeClr val="bg1"/>
                </a:solidFill>
              </a:rPr>
              <a:t>Ngày 05/03/2026, Tập đoàn CEO phối hợp cùng Đại học Luật Hà Nội trao tặng hơn 1 tỷ đồng cho tỉnh Tây Ninh nhằm triển khai chương trình xây dựng 18 căn nhà “Đại đoàn kết” dành cho các hộ gia đình có hoàn cảnh khó khăn, góp phần lan tỏa tinh thần sẻ chia và trách nhiệm với cộng đồng.</a:t>
            </a:r>
            <a:endParaRPr lang="en-US" sz="1600">
              <a:solidFill>
                <a:schemeClr val="bg1"/>
              </a:solidFill>
            </a:endParaRPr>
          </a:p>
        </p:txBody>
      </p:sp>
      <p:grpSp>
        <p:nvGrpSpPr>
          <p:cNvPr id="27" name="Group 12"/>
          <p:cNvGrpSpPr/>
          <p:nvPr/>
        </p:nvGrpSpPr>
        <p:grpSpPr>
          <a:xfrm>
            <a:off x="7610763" y="6079772"/>
            <a:ext cx="4382879" cy="1110252"/>
            <a:chOff x="0" y="0"/>
            <a:chExt cx="1138807" cy="487237"/>
          </a:xfrm>
        </p:grpSpPr>
        <p:sp>
          <p:nvSpPr>
            <p:cNvPr id="29" name="Freeform 13"/>
            <p:cNvSpPr/>
            <p:nvPr/>
          </p:nvSpPr>
          <p:spPr>
            <a:xfrm>
              <a:off x="0" y="0"/>
              <a:ext cx="1138807" cy="487237"/>
            </a:xfrm>
            <a:custGeom>
              <a:avLst/>
              <a:gdLst/>
              <a:ahLst/>
              <a:cxnLst/>
              <a:rect l="l" t="t" r="r" b="b"/>
              <a:pathLst>
                <a:path w="1138807" h="487237">
                  <a:moveTo>
                    <a:pt x="64458" y="0"/>
                  </a:moveTo>
                  <a:lnTo>
                    <a:pt x="1074350" y="0"/>
                  </a:lnTo>
                  <a:cubicBezTo>
                    <a:pt x="1109949" y="0"/>
                    <a:pt x="1138807" y="28859"/>
                    <a:pt x="1138807" y="64458"/>
                  </a:cubicBezTo>
                  <a:lnTo>
                    <a:pt x="1138807" y="422779"/>
                  </a:lnTo>
                  <a:cubicBezTo>
                    <a:pt x="1138807" y="458378"/>
                    <a:pt x="1109949" y="487237"/>
                    <a:pt x="1074350" y="487237"/>
                  </a:cubicBezTo>
                  <a:lnTo>
                    <a:pt x="64458" y="487237"/>
                  </a:lnTo>
                  <a:cubicBezTo>
                    <a:pt x="47362" y="487237"/>
                    <a:pt x="30967" y="480446"/>
                    <a:pt x="18879" y="468358"/>
                  </a:cubicBezTo>
                  <a:cubicBezTo>
                    <a:pt x="6791" y="456270"/>
                    <a:pt x="0" y="439875"/>
                    <a:pt x="0" y="422779"/>
                  </a:cubicBezTo>
                  <a:lnTo>
                    <a:pt x="0" y="64458"/>
                  </a:lnTo>
                  <a:cubicBezTo>
                    <a:pt x="0" y="28859"/>
                    <a:pt x="28859" y="0"/>
                    <a:pt x="64458" y="0"/>
                  </a:cubicBezTo>
                  <a:close/>
                </a:path>
              </a:pathLst>
            </a:custGeom>
            <a:solidFill>
              <a:srgbClr val="141A1F">
                <a:alpha val="57647"/>
              </a:srgbClr>
            </a:solidFill>
            <a:ln w="47625" cap="rnd">
              <a:solidFill>
                <a:srgbClr val="BEC2C7">
                  <a:alpha val="57647"/>
                </a:srgbClr>
              </a:solidFill>
              <a:prstDash val="solid"/>
              <a:round/>
            </a:ln>
          </p:spPr>
        </p:sp>
        <p:sp>
          <p:nvSpPr>
            <p:cNvPr id="30" name="TextBox 14"/>
            <p:cNvSpPr txBox="1"/>
            <p:nvPr/>
          </p:nvSpPr>
          <p:spPr>
            <a:xfrm>
              <a:off x="0" y="-47625"/>
              <a:ext cx="1138807" cy="534862"/>
            </a:xfrm>
            <a:prstGeom prst="rect">
              <a:avLst/>
            </a:prstGeom>
          </p:spPr>
          <p:txBody>
            <a:bodyPr lIns="50800" tIns="50800" rIns="50800" bIns="50800" rtlCol="0" anchor="ctr"/>
            <a:lstStyle/>
            <a:p>
              <a:pPr algn="ctr">
                <a:lnSpc>
                  <a:spcPts val="2659"/>
                </a:lnSpc>
                <a:spcBef>
                  <a:spcPct val="0"/>
                </a:spcBef>
              </a:pPr>
              <a:endParaRPr/>
            </a:p>
          </p:txBody>
        </p:sp>
      </p:grpSp>
      <p:sp>
        <p:nvSpPr>
          <p:cNvPr id="6" name="Rectangle 5"/>
          <p:cNvSpPr/>
          <p:nvPr/>
        </p:nvSpPr>
        <p:spPr>
          <a:xfrm>
            <a:off x="7697901" y="6111932"/>
            <a:ext cx="4295741" cy="836126"/>
          </a:xfrm>
          <a:prstGeom prst="rect">
            <a:avLst/>
          </a:prstGeom>
        </p:spPr>
        <p:txBody>
          <a:bodyPr wrap="square">
            <a:spAutoFit/>
          </a:bodyPr>
          <a:lstStyle/>
          <a:p>
            <a:pPr algn="just">
              <a:lnSpc>
                <a:spcPts val="2940"/>
              </a:lnSpc>
            </a:pPr>
            <a:r>
              <a:rPr lang="vi-VN" sz="1600" b="1">
                <a:solidFill>
                  <a:schemeClr val="bg1"/>
                </a:solidFill>
                <a:ea typeface="TT Hoves"/>
                <a:cs typeface="Arial" panose="020B0604020202020204" pitchFamily="34" charset="0"/>
                <a:sym typeface="TT Hoves"/>
              </a:rPr>
              <a:t>CEO Group đồng hành cùng giáo dục – gieo mầm tri thức cho tương lai</a:t>
            </a:r>
            <a:endParaRPr lang="en-US" sz="1600" b="1">
              <a:solidFill>
                <a:schemeClr val="bg1"/>
              </a:solidFill>
              <a:ea typeface="TT Hoves"/>
              <a:cs typeface="Arial" panose="020B0604020202020204" pitchFamily="34" charset="0"/>
              <a:sym typeface="TT Hoves"/>
            </a:endParaRPr>
          </a:p>
        </p:txBody>
      </p:sp>
      <p:grpSp>
        <p:nvGrpSpPr>
          <p:cNvPr id="32" name="Group 12"/>
          <p:cNvGrpSpPr/>
          <p:nvPr/>
        </p:nvGrpSpPr>
        <p:grpSpPr>
          <a:xfrm>
            <a:off x="805749" y="2856718"/>
            <a:ext cx="5652641" cy="1309724"/>
            <a:chOff x="0" y="-47625"/>
            <a:chExt cx="1216817" cy="534862"/>
          </a:xfrm>
        </p:grpSpPr>
        <p:sp>
          <p:nvSpPr>
            <p:cNvPr id="33" name="Freeform 13"/>
            <p:cNvSpPr/>
            <p:nvPr/>
          </p:nvSpPr>
          <p:spPr>
            <a:xfrm>
              <a:off x="78010" y="-17567"/>
              <a:ext cx="1138807" cy="487237"/>
            </a:xfrm>
            <a:custGeom>
              <a:avLst/>
              <a:gdLst/>
              <a:ahLst/>
              <a:cxnLst/>
              <a:rect l="l" t="t" r="r" b="b"/>
              <a:pathLst>
                <a:path w="1138807" h="487237">
                  <a:moveTo>
                    <a:pt x="64458" y="0"/>
                  </a:moveTo>
                  <a:lnTo>
                    <a:pt x="1074350" y="0"/>
                  </a:lnTo>
                  <a:cubicBezTo>
                    <a:pt x="1109949" y="0"/>
                    <a:pt x="1138807" y="28859"/>
                    <a:pt x="1138807" y="64458"/>
                  </a:cubicBezTo>
                  <a:lnTo>
                    <a:pt x="1138807" y="422779"/>
                  </a:lnTo>
                  <a:cubicBezTo>
                    <a:pt x="1138807" y="458378"/>
                    <a:pt x="1109949" y="487237"/>
                    <a:pt x="1074350" y="487237"/>
                  </a:cubicBezTo>
                  <a:lnTo>
                    <a:pt x="64458" y="487237"/>
                  </a:lnTo>
                  <a:cubicBezTo>
                    <a:pt x="47362" y="487237"/>
                    <a:pt x="30967" y="480446"/>
                    <a:pt x="18879" y="468358"/>
                  </a:cubicBezTo>
                  <a:cubicBezTo>
                    <a:pt x="6791" y="456270"/>
                    <a:pt x="0" y="439875"/>
                    <a:pt x="0" y="422779"/>
                  </a:cubicBezTo>
                  <a:lnTo>
                    <a:pt x="0" y="64458"/>
                  </a:lnTo>
                  <a:cubicBezTo>
                    <a:pt x="0" y="28859"/>
                    <a:pt x="28859" y="0"/>
                    <a:pt x="64458" y="0"/>
                  </a:cubicBezTo>
                  <a:close/>
                </a:path>
              </a:pathLst>
            </a:custGeom>
            <a:solidFill>
              <a:srgbClr val="141A1F">
                <a:alpha val="57647"/>
              </a:srgbClr>
            </a:solidFill>
            <a:ln w="47625" cap="rnd">
              <a:solidFill>
                <a:srgbClr val="BEC2C7">
                  <a:alpha val="57647"/>
                </a:srgbClr>
              </a:solidFill>
              <a:prstDash val="solid"/>
              <a:round/>
            </a:ln>
          </p:spPr>
        </p:sp>
        <p:sp>
          <p:nvSpPr>
            <p:cNvPr id="34" name="TextBox 14"/>
            <p:cNvSpPr txBox="1"/>
            <p:nvPr/>
          </p:nvSpPr>
          <p:spPr>
            <a:xfrm>
              <a:off x="0" y="-47625"/>
              <a:ext cx="1138807" cy="534862"/>
            </a:xfrm>
            <a:prstGeom prst="rect">
              <a:avLst/>
            </a:prstGeom>
          </p:spPr>
          <p:txBody>
            <a:bodyPr lIns="50800" tIns="50800" rIns="50800" bIns="50800" rtlCol="0" anchor="ctr"/>
            <a:lstStyle/>
            <a:p>
              <a:pPr algn="ctr">
                <a:lnSpc>
                  <a:spcPts val="2659"/>
                </a:lnSpc>
                <a:spcBef>
                  <a:spcPct val="0"/>
                </a:spcBef>
              </a:pPr>
              <a:endParaRPr/>
            </a:p>
          </p:txBody>
        </p:sp>
      </p:grpSp>
      <p:sp>
        <p:nvSpPr>
          <p:cNvPr id="23" name="Rectangle 22"/>
          <p:cNvSpPr/>
          <p:nvPr/>
        </p:nvSpPr>
        <p:spPr>
          <a:xfrm>
            <a:off x="1206238" y="3078617"/>
            <a:ext cx="5214051" cy="836126"/>
          </a:xfrm>
          <a:prstGeom prst="rect">
            <a:avLst/>
          </a:prstGeom>
        </p:spPr>
        <p:txBody>
          <a:bodyPr wrap="square">
            <a:spAutoFit/>
          </a:bodyPr>
          <a:lstStyle/>
          <a:p>
            <a:pPr>
              <a:lnSpc>
                <a:spcPts val="2940"/>
              </a:lnSpc>
            </a:pPr>
            <a:r>
              <a:rPr lang="en-US" sz="1600" b="1">
                <a:solidFill>
                  <a:srgbClr val="FFFFFF"/>
                </a:solidFill>
                <a:latin typeface="Arial" panose="020B0604020202020204" pitchFamily="34" charset="0"/>
                <a:ea typeface="TT Hoves"/>
                <a:cs typeface="Arial" panose="020B0604020202020204" pitchFamily="34" charset="0"/>
                <a:sym typeface="TT Hoves"/>
              </a:rPr>
              <a:t>Kỷ niệm 10 năm vận </a:t>
            </a:r>
            <a:r>
              <a:rPr lang="en-US" sz="1600" b="1" smtClean="0">
                <a:solidFill>
                  <a:srgbClr val="FFFFFF"/>
                </a:solidFill>
                <a:latin typeface="Arial" panose="020B0604020202020204" pitchFamily="34" charset="0"/>
                <a:ea typeface="TT Hoves"/>
                <a:cs typeface="Arial" panose="020B0604020202020204" pitchFamily="34" charset="0"/>
                <a:sym typeface="TT Hoves"/>
              </a:rPr>
              <a:t>hành Novotel Phú </a:t>
            </a:r>
            <a:r>
              <a:rPr lang="en-US" sz="1600" b="1">
                <a:solidFill>
                  <a:srgbClr val="FFFFFF"/>
                </a:solidFill>
                <a:latin typeface="Arial" panose="020B0604020202020204" pitchFamily="34" charset="0"/>
                <a:ea typeface="TT Hoves"/>
                <a:cs typeface="Arial" panose="020B0604020202020204" pitchFamily="34" charset="0"/>
                <a:sym typeface="TT Hoves"/>
              </a:rPr>
              <a:t>Quốc Resort</a:t>
            </a:r>
          </a:p>
          <a:p>
            <a:pPr>
              <a:lnSpc>
                <a:spcPts val="2940"/>
              </a:lnSpc>
            </a:pPr>
            <a:r>
              <a:rPr lang="en-US" sz="1600" b="1" i="1">
                <a:solidFill>
                  <a:srgbClr val="FFFFFF"/>
                </a:solidFill>
                <a:latin typeface="Arial" panose="020B0604020202020204" pitchFamily="34" charset="0"/>
                <a:ea typeface="TT Hoves"/>
                <a:cs typeface="Arial" panose="020B0604020202020204" pitchFamily="34" charset="0"/>
                <a:sym typeface="TT Hoves"/>
              </a:rPr>
              <a:t>(18.01.2016 – 18.01.2026</a:t>
            </a:r>
            <a:r>
              <a:rPr lang="en-US" sz="1600" b="1" i="1" smtClean="0">
                <a:solidFill>
                  <a:srgbClr val="FFFFFF"/>
                </a:solidFill>
                <a:latin typeface="Arial" panose="020B0604020202020204" pitchFamily="34" charset="0"/>
                <a:ea typeface="TT Hoves"/>
                <a:cs typeface="Arial" panose="020B0604020202020204" pitchFamily="34" charset="0"/>
                <a:sym typeface="TT Hoves"/>
              </a:rPr>
              <a:t>)</a:t>
            </a:r>
            <a:endParaRPr lang="en-US" sz="1600" b="1" i="1">
              <a:solidFill>
                <a:srgbClr val="FFFFFF"/>
              </a:solidFill>
              <a:latin typeface="Arial" panose="020B0604020202020204" pitchFamily="34" charset="0"/>
              <a:ea typeface="TT Hoves"/>
              <a:cs typeface="Arial" panose="020B0604020202020204" pitchFamily="34" charset="0"/>
              <a:sym typeface="TT Hoves"/>
            </a:endParaRPr>
          </a:p>
        </p:txBody>
      </p:sp>
      <p:sp>
        <p:nvSpPr>
          <p:cNvPr id="37" name="Rectangle 36"/>
          <p:cNvSpPr/>
          <p:nvPr/>
        </p:nvSpPr>
        <p:spPr>
          <a:xfrm>
            <a:off x="14782800" y="516714"/>
            <a:ext cx="4295741" cy="464230"/>
          </a:xfrm>
          <a:prstGeom prst="rect">
            <a:avLst/>
          </a:prstGeom>
        </p:spPr>
        <p:txBody>
          <a:bodyPr wrap="square">
            <a:spAutoFit/>
          </a:bodyPr>
          <a:lstStyle/>
          <a:p>
            <a:pPr algn="just">
              <a:lnSpc>
                <a:spcPts val="2940"/>
              </a:lnSpc>
            </a:pPr>
            <a:r>
              <a:rPr lang="en-US" sz="1600" b="1" smtClean="0">
                <a:solidFill>
                  <a:schemeClr val="bg1"/>
                </a:solidFill>
                <a:ea typeface="TT Hoves"/>
                <a:cs typeface="Arial" panose="020B0604020202020204" pitchFamily="34" charset="0"/>
                <a:sym typeface="TT Hoves"/>
              </a:rPr>
              <a:t>Bản tin IR – Quý I/2026 – Trang 10</a:t>
            </a:r>
            <a:endParaRPr lang="en-US" sz="1600" b="1">
              <a:solidFill>
                <a:schemeClr val="bg1"/>
              </a:solidFill>
              <a:ea typeface="TT Hoves"/>
              <a:cs typeface="Arial" panose="020B0604020202020204" pitchFamily="34" charset="0"/>
              <a:sym typeface="TT Hove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723900"/>
            <a:ext cx="17155372" cy="8534400"/>
            <a:chOff x="0" y="0"/>
            <a:chExt cx="4274726" cy="2167467"/>
          </a:xfrm>
        </p:grpSpPr>
        <p:sp>
          <p:nvSpPr>
            <p:cNvPr id="4" name="Freeform 4"/>
            <p:cNvSpPr/>
            <p:nvPr/>
          </p:nvSpPr>
          <p:spPr>
            <a:xfrm>
              <a:off x="0" y="0"/>
              <a:ext cx="4274726" cy="2167467"/>
            </a:xfrm>
            <a:custGeom>
              <a:avLst/>
              <a:gdLst/>
              <a:ahLst/>
              <a:cxnLst/>
              <a:rect l="l" t="t" r="r" b="b"/>
              <a:pathLst>
                <a:path w="4274726" h="2167467">
                  <a:moveTo>
                    <a:pt x="17172" y="0"/>
                  </a:moveTo>
                  <a:lnTo>
                    <a:pt x="4257554" y="0"/>
                  </a:lnTo>
                  <a:cubicBezTo>
                    <a:pt x="4267038" y="0"/>
                    <a:pt x="4274726" y="7688"/>
                    <a:pt x="4274726" y="17172"/>
                  </a:cubicBezTo>
                  <a:lnTo>
                    <a:pt x="4274726" y="2150295"/>
                  </a:lnTo>
                  <a:cubicBezTo>
                    <a:pt x="4274726" y="2159779"/>
                    <a:pt x="4267038" y="2167467"/>
                    <a:pt x="4257554" y="2167467"/>
                  </a:cubicBezTo>
                  <a:lnTo>
                    <a:pt x="17172" y="2167467"/>
                  </a:lnTo>
                  <a:cubicBezTo>
                    <a:pt x="7688" y="2167467"/>
                    <a:pt x="0" y="2159779"/>
                    <a:pt x="0" y="2150295"/>
                  </a:cubicBezTo>
                  <a:lnTo>
                    <a:pt x="0" y="17172"/>
                  </a:lnTo>
                  <a:cubicBezTo>
                    <a:pt x="0" y="7688"/>
                    <a:pt x="7688" y="0"/>
                    <a:pt x="17172" y="0"/>
                  </a:cubicBezTo>
                  <a:close/>
                </a:path>
              </a:pathLst>
            </a:custGeom>
            <a:gradFill rotWithShape="1">
              <a:gsLst>
                <a:gs pos="0">
                  <a:srgbClr val="000000">
                    <a:alpha val="70000"/>
                  </a:srgbClr>
                </a:gs>
                <a:gs pos="100000">
                  <a:srgbClr val="33CD91">
                    <a:alpha val="70000"/>
                  </a:srgbClr>
                </a:gs>
              </a:gsLst>
              <a:lin ang="0"/>
            </a:gradFill>
            <a:ln w="47625" cap="rnd">
              <a:solidFill>
                <a:srgbClr val="BEC2C7">
                  <a:alpha val="69804"/>
                </a:srgbClr>
              </a:solidFill>
              <a:prstDash val="solid"/>
              <a:round/>
            </a:ln>
          </p:spPr>
        </p:sp>
        <p:sp>
          <p:nvSpPr>
            <p:cNvPr id="5" name="TextBox 5"/>
            <p:cNvSpPr txBox="1"/>
            <p:nvPr/>
          </p:nvSpPr>
          <p:spPr>
            <a:xfrm>
              <a:off x="0" y="-47625"/>
              <a:ext cx="4274726" cy="2215092"/>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588594" y="6691917"/>
            <a:ext cx="15251606" cy="2031325"/>
          </a:xfrm>
          <a:prstGeom prst="rect">
            <a:avLst/>
          </a:prstGeom>
        </p:spPr>
        <p:txBody>
          <a:bodyPr wrap="square" lIns="0" tIns="0" rIns="0" bIns="0" rtlCol="0" anchor="t">
            <a:spAutoFit/>
          </a:bodyPr>
          <a:lstStyle/>
          <a:p>
            <a:pPr algn="just">
              <a:lnSpc>
                <a:spcPct val="150000"/>
              </a:lnSpc>
            </a:pPr>
            <a:r>
              <a:rPr lang="en-US" sz="2400" b="1" smtClean="0">
                <a:solidFill>
                  <a:srgbClr val="FFFFFF"/>
                </a:solidFill>
                <a:latin typeface="Arial" panose="020B0604020202020204" pitchFamily="34" charset="0"/>
                <a:ea typeface="TT Hoves Bold"/>
                <a:cs typeface="Arial" panose="020B0604020202020204" pitchFamily="34" charset="0"/>
                <a:sym typeface="TT Hoves Bold"/>
              </a:rPr>
              <a:t>Bản quyền thuộc về Công ty cổ phần Tập đoàn C.E.O</a:t>
            </a:r>
          </a:p>
          <a:p>
            <a:pPr algn="just">
              <a:lnSpc>
                <a:spcPct val="150000"/>
              </a:lnSpc>
            </a:pPr>
            <a:r>
              <a:rPr lang="en-US" sz="1600" b="1" i="1" smtClean="0">
                <a:solidFill>
                  <a:srgbClr val="FFFFFF"/>
                </a:solidFill>
                <a:latin typeface="Arial" panose="020B0604020202020204" pitchFamily="34" charset="0"/>
                <a:ea typeface="TT Hoves Bold"/>
                <a:cs typeface="Arial" panose="020B0604020202020204" pitchFamily="34" charset="0"/>
                <a:sym typeface="TT Hoves Bold"/>
              </a:rPr>
              <a:t>Tập đoàn CEO nỗ lực đảm bảo tính minh bạch, đầy đủ và chính xác về các thông tin được trình bày trong Bản tin. Tất cả các nội dung trong Bản tin chỉ nhằm mục đích cung cấp thông tin cho các Nhà đầu tư/Cổ đông của Tập đoàn CEO, không phải là lời chào mua/chào bán cổ phiếu CEO. Do đó, Nhà Đầu tư/Cổ đông chỉ nên xem bản tin này là một nguồn tham khảo và Tập đoàn CEO miễn trừ trách nhiệm trước những trường hợp ngoài ý muốn khi có cá nhân khác sử dụng thông tin trên dưới bất kỳ mục đích nào.</a:t>
            </a:r>
            <a:endParaRPr lang="en-US" sz="1600" b="1" i="1">
              <a:solidFill>
                <a:srgbClr val="FFFFFF"/>
              </a:solidFill>
              <a:latin typeface="Arial" panose="020B0604020202020204" pitchFamily="34" charset="0"/>
              <a:ea typeface="TT Hoves Bold"/>
              <a:cs typeface="Arial" panose="020B0604020202020204" pitchFamily="34" charset="0"/>
              <a:sym typeface="TT Hoves Bold"/>
            </a:endParaRPr>
          </a:p>
        </p:txBody>
      </p:sp>
      <p:sp>
        <p:nvSpPr>
          <p:cNvPr id="9" name="TextBox 9"/>
          <p:cNvSpPr txBox="1"/>
          <p:nvPr/>
        </p:nvSpPr>
        <p:spPr>
          <a:xfrm>
            <a:off x="2682907" y="3996832"/>
            <a:ext cx="6330318" cy="859210"/>
          </a:xfrm>
          <a:prstGeom prst="rect">
            <a:avLst/>
          </a:prstGeom>
        </p:spPr>
        <p:txBody>
          <a:bodyPr lIns="0" tIns="0" rIns="0" bIns="0" rtlCol="0" anchor="t">
            <a:spAutoFit/>
          </a:bodyPr>
          <a:lstStyle/>
          <a:p>
            <a:pPr algn="l">
              <a:lnSpc>
                <a:spcPts val="6719"/>
              </a:lnSpc>
            </a:pPr>
            <a:endParaRPr lang="en-US" sz="4800">
              <a:solidFill>
                <a:srgbClr val="FFFFFF"/>
              </a:solidFill>
              <a:latin typeface="Arial" panose="020B0604020202020204" pitchFamily="34" charset="0"/>
              <a:ea typeface="TT Hoves"/>
              <a:cs typeface="Arial" panose="020B0604020202020204" pitchFamily="34" charset="0"/>
              <a:sym typeface="TT Hoves"/>
            </a:endParaRPr>
          </a:p>
        </p:txBody>
      </p:sp>
      <p:sp>
        <p:nvSpPr>
          <p:cNvPr id="10" name="TextBox 10"/>
          <p:cNvSpPr txBox="1"/>
          <p:nvPr/>
        </p:nvSpPr>
        <p:spPr>
          <a:xfrm>
            <a:off x="5247859" y="4966063"/>
            <a:ext cx="7933076" cy="371897"/>
          </a:xfrm>
          <a:prstGeom prst="rect">
            <a:avLst/>
          </a:prstGeom>
        </p:spPr>
        <p:txBody>
          <a:bodyPr wrap="square" lIns="0" tIns="0" rIns="0" bIns="0" rtlCol="0" anchor="t">
            <a:spAutoFit/>
          </a:bodyPr>
          <a:lstStyle/>
          <a:p>
            <a:pPr algn="l">
              <a:lnSpc>
                <a:spcPts val="2940"/>
              </a:lnSpc>
            </a:pPr>
            <a:r>
              <a:rPr lang="en-US" sz="3200" b="1" spc="54" smtClean="0">
                <a:solidFill>
                  <a:srgbClr val="FFFFFF"/>
                </a:solidFill>
                <a:latin typeface="Arial" panose="020B0604020202020204" pitchFamily="34" charset="0"/>
                <a:ea typeface="TT Hoves Bold"/>
                <a:cs typeface="Arial" panose="020B0604020202020204" pitchFamily="34" charset="0"/>
                <a:sym typeface="TT Hoves Bold"/>
              </a:rPr>
              <a:t>CÔNG TY CỔ PHẦN TẬP ĐOÀN C.E.O</a:t>
            </a:r>
            <a:endParaRPr lang="en-US" sz="3200" b="1" spc="54">
              <a:solidFill>
                <a:srgbClr val="FFFFFF"/>
              </a:solidFill>
              <a:latin typeface="Arial" panose="020B0604020202020204" pitchFamily="34" charset="0"/>
              <a:ea typeface="TT Hoves Bold"/>
              <a:cs typeface="Arial" panose="020B0604020202020204" pitchFamily="34" charset="0"/>
              <a:sym typeface="TT Hoves Bold"/>
            </a:endParaRPr>
          </a:p>
        </p:txBody>
      </p:sp>
      <p:sp>
        <p:nvSpPr>
          <p:cNvPr id="11" name="TextBox 11"/>
          <p:cNvSpPr txBox="1"/>
          <p:nvPr/>
        </p:nvSpPr>
        <p:spPr>
          <a:xfrm>
            <a:off x="4563649" y="1877495"/>
            <a:ext cx="1954522" cy="371897"/>
          </a:xfrm>
          <a:prstGeom prst="rect">
            <a:avLst/>
          </a:prstGeom>
        </p:spPr>
        <p:txBody>
          <a:bodyPr lIns="0" tIns="0" rIns="0" bIns="0" rtlCol="0" anchor="t">
            <a:spAutoFit/>
          </a:bodyPr>
          <a:lstStyle/>
          <a:p>
            <a:pPr algn="l">
              <a:lnSpc>
                <a:spcPts val="2940"/>
              </a:lnSpc>
            </a:pPr>
            <a:endParaRPr lang="en-US" sz="2100" spc="54">
              <a:solidFill>
                <a:srgbClr val="FFFFFF"/>
              </a:solidFill>
              <a:latin typeface="Arial" panose="020B0604020202020204" pitchFamily="34" charset="0"/>
              <a:ea typeface="TT Hoves"/>
              <a:cs typeface="Arial" panose="020B0604020202020204" pitchFamily="34" charset="0"/>
              <a:sym typeface="TT Hoves"/>
            </a:endParaRPr>
          </a:p>
        </p:txBody>
      </p:sp>
      <p:sp>
        <p:nvSpPr>
          <p:cNvPr id="12" name="TextBox 12"/>
          <p:cNvSpPr txBox="1"/>
          <p:nvPr/>
        </p:nvSpPr>
        <p:spPr>
          <a:xfrm>
            <a:off x="13639800" y="1444797"/>
            <a:ext cx="3425011" cy="331501"/>
          </a:xfrm>
          <a:prstGeom prst="rect">
            <a:avLst/>
          </a:prstGeom>
        </p:spPr>
        <p:txBody>
          <a:bodyPr wrap="square" lIns="0" tIns="0" rIns="0" bIns="0" rtlCol="0" anchor="t">
            <a:spAutoFit/>
          </a:bodyPr>
          <a:lstStyle/>
          <a:p>
            <a:pPr algn="ctr">
              <a:lnSpc>
                <a:spcPts val="2940"/>
              </a:lnSpc>
            </a:pPr>
            <a:r>
              <a:rPr lang="en-US" spc="54" smtClean="0">
                <a:solidFill>
                  <a:srgbClr val="FFFFFF"/>
                </a:solidFill>
                <a:latin typeface="Arial" panose="020B0604020202020204" pitchFamily="34" charset="0"/>
                <a:ea typeface="TT Hoves"/>
                <a:cs typeface="Arial" panose="020B0604020202020204" pitchFamily="34" charset="0"/>
                <a:sym typeface="TT Hoves"/>
              </a:rPr>
              <a:t>Website: ceogroup.com.vn</a:t>
            </a:r>
            <a:endParaRPr lang="en-US" spc="54">
              <a:solidFill>
                <a:srgbClr val="FFFFFF"/>
              </a:solidFill>
              <a:latin typeface="Arial" panose="020B0604020202020204" pitchFamily="34" charset="0"/>
              <a:ea typeface="TT Hoves"/>
              <a:cs typeface="Arial" panose="020B0604020202020204" pitchFamily="34" charset="0"/>
              <a:sym typeface="TT Hoves"/>
            </a:endParaRPr>
          </a:p>
        </p:txBody>
      </p:sp>
      <p:sp>
        <p:nvSpPr>
          <p:cNvPr id="15" name="TextBox 15"/>
          <p:cNvSpPr txBox="1"/>
          <p:nvPr/>
        </p:nvSpPr>
        <p:spPr>
          <a:xfrm>
            <a:off x="1483017" y="1444797"/>
            <a:ext cx="5206474" cy="743793"/>
          </a:xfrm>
          <a:prstGeom prst="rect">
            <a:avLst/>
          </a:prstGeom>
        </p:spPr>
        <p:txBody>
          <a:bodyPr wrap="square" lIns="0" tIns="0" rIns="0" bIns="0" rtlCol="0" anchor="t">
            <a:spAutoFit/>
          </a:bodyPr>
          <a:lstStyle/>
          <a:p>
            <a:pPr>
              <a:lnSpc>
                <a:spcPts val="2940"/>
              </a:lnSpc>
            </a:pPr>
            <a:r>
              <a:rPr lang="en-US" spc="54" smtClean="0">
                <a:solidFill>
                  <a:schemeClr val="bg1"/>
                </a:solidFill>
                <a:latin typeface="Arial" panose="020B0604020202020204" pitchFamily="34" charset="0"/>
                <a:ea typeface="TT Hoves"/>
                <a:cs typeface="Arial" panose="020B0604020202020204" pitchFamily="34" charset="0"/>
                <a:sym typeface="TT Hoves"/>
              </a:rPr>
              <a:t>Phụ trách IR: Ban Thư ký và Quan hệ cổ đông</a:t>
            </a:r>
          </a:p>
          <a:p>
            <a:pPr>
              <a:lnSpc>
                <a:spcPts val="2940"/>
              </a:lnSpc>
            </a:pPr>
            <a:r>
              <a:rPr lang="en-US" smtClean="0">
                <a:solidFill>
                  <a:schemeClr val="bg1"/>
                </a:solidFill>
                <a:latin typeface="Arial" panose="020B0604020202020204" pitchFamily="34" charset="0"/>
                <a:cs typeface="Arial" panose="020B0604020202020204" pitchFamily="34" charset="0"/>
              </a:rPr>
              <a:t>Email: banthuky@ceogroup.com.vn</a:t>
            </a:r>
            <a:endParaRPr lang="en-US" spc="54">
              <a:solidFill>
                <a:schemeClr val="bg1"/>
              </a:solidFill>
              <a:latin typeface="Arial" panose="020B0604020202020204" pitchFamily="34" charset="0"/>
              <a:ea typeface="TT Hoves"/>
              <a:cs typeface="Arial" panose="020B0604020202020204" pitchFamily="34" charset="0"/>
              <a:sym typeface="TT Hoves"/>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6708" y="2064140"/>
            <a:ext cx="4963382" cy="2791902"/>
          </a:xfrm>
          <a:prstGeom prst="rect">
            <a:avLst/>
          </a:prstGeom>
        </p:spPr>
      </p:pic>
    </p:spTree>
    <p:extLst>
      <p:ext uri="{BB962C8B-B14F-4D97-AF65-F5344CB8AC3E}">
        <p14:creationId xmlns:p14="http://schemas.microsoft.com/office/powerpoint/2010/main" val="3143452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1510</TotalTime>
  <Words>2084</Words>
  <Application>Microsoft Office PowerPoint</Application>
  <PresentationFormat>Custom</PresentationFormat>
  <Paragraphs>214</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Times New Roman</vt:lpstr>
      <vt:lpstr>Courier New</vt:lpstr>
      <vt:lpstr>TT Hoves</vt:lpstr>
      <vt:lpstr>Calibri</vt:lpstr>
      <vt:lpstr>Wingdings</vt:lpstr>
      <vt:lpstr>TT Hoves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CEO Tap Doan</dc:creator>
  <cp:lastModifiedBy>TraNTP_BTK&amp;QHCD</cp:lastModifiedBy>
  <cp:revision>62</cp:revision>
  <dcterms:created xsi:type="dcterms:W3CDTF">2006-08-16T00:00:00Z</dcterms:created>
  <dcterms:modified xsi:type="dcterms:W3CDTF">2026-05-16T04:10:18Z</dcterms:modified>
  <dc:identifier>DAHJCtIB9IM</dc:identifier>
</cp:coreProperties>
</file>